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61"/>
  </p:notesMasterIdLst>
  <p:sldIdLst>
    <p:sldId id="352" r:id="rId2"/>
    <p:sldId id="421" r:id="rId3"/>
    <p:sldId id="529" r:id="rId4"/>
    <p:sldId id="531" r:id="rId5"/>
    <p:sldId id="535" r:id="rId6"/>
    <p:sldId id="550" r:id="rId7"/>
    <p:sldId id="256" r:id="rId8"/>
    <p:sldId id="1588" r:id="rId9"/>
    <p:sldId id="1590" r:id="rId10"/>
    <p:sldId id="1589" r:id="rId11"/>
    <p:sldId id="1591" r:id="rId12"/>
    <p:sldId id="1583" r:id="rId13"/>
    <p:sldId id="1585" r:id="rId14"/>
    <p:sldId id="1568" r:id="rId15"/>
    <p:sldId id="257" r:id="rId16"/>
    <p:sldId id="368" r:id="rId17"/>
    <p:sldId id="582" r:id="rId18"/>
    <p:sldId id="259" r:id="rId19"/>
    <p:sldId id="1573" r:id="rId20"/>
    <p:sldId id="395" r:id="rId21"/>
    <p:sldId id="1563" r:id="rId22"/>
    <p:sldId id="265" r:id="rId23"/>
    <p:sldId id="266" r:id="rId24"/>
    <p:sldId id="372" r:id="rId25"/>
    <p:sldId id="373" r:id="rId26"/>
    <p:sldId id="374" r:id="rId27"/>
    <p:sldId id="375" r:id="rId28"/>
    <p:sldId id="376" r:id="rId29"/>
    <p:sldId id="377" r:id="rId30"/>
    <p:sldId id="1564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1574" r:id="rId39"/>
    <p:sldId id="378" r:id="rId40"/>
    <p:sldId id="379" r:id="rId41"/>
    <p:sldId id="380" r:id="rId42"/>
    <p:sldId id="1586" r:id="rId43"/>
    <p:sldId id="1569" r:id="rId44"/>
    <p:sldId id="1570" r:id="rId45"/>
    <p:sldId id="1571" r:id="rId46"/>
    <p:sldId id="295" r:id="rId47"/>
    <p:sldId id="381" r:id="rId48"/>
    <p:sldId id="386" r:id="rId49"/>
    <p:sldId id="387" r:id="rId50"/>
    <p:sldId id="388" r:id="rId51"/>
    <p:sldId id="389" r:id="rId52"/>
    <p:sldId id="308" r:id="rId53"/>
    <p:sldId id="1575" r:id="rId54"/>
    <p:sldId id="1576" r:id="rId55"/>
    <p:sldId id="1577" r:id="rId56"/>
    <p:sldId id="1551" r:id="rId57"/>
    <p:sldId id="1582" r:id="rId58"/>
    <p:sldId id="1287" r:id="rId59"/>
    <p:sldId id="128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2B1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0" d="100"/>
          <a:sy n="70" d="100"/>
        </p:scale>
        <p:origin x="738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25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2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9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2/3/2025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28625" y="2610433"/>
            <a:ext cx="713475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2"/>
            <a:ext cx="8534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Presented by Dr. Muhammad Nouman Noor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2/3/2025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44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2/3/2025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22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99.png"/><Relationship Id="rId3" Type="http://schemas.openxmlformats.org/officeDocument/2006/relationships/image" Target="../media/image74.png"/><Relationship Id="rId7" Type="http://schemas.openxmlformats.org/officeDocument/2006/relationships/image" Target="../media/image3.wmf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5.wmf"/><Relationship Id="rId5" Type="http://schemas.openxmlformats.org/officeDocument/2006/relationships/image" Target="../media/image94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93.png"/><Relationship Id="rId9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13.wmf"/><Relationship Id="rId26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21" Type="http://schemas.openxmlformats.org/officeDocument/2006/relationships/oleObject" Target="../embeddings/oleObject13.bin"/><Relationship Id="rId34" Type="http://schemas.openxmlformats.org/officeDocument/2006/relationships/image" Target="../media/image21.wmf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5.bin"/><Relationship Id="rId33" Type="http://schemas.openxmlformats.org/officeDocument/2006/relationships/oleObject" Target="../embeddings/oleObject19.bin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29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8.bin"/><Relationship Id="rId24" Type="http://schemas.openxmlformats.org/officeDocument/2006/relationships/image" Target="../media/image16.wmf"/><Relationship Id="rId32" Type="http://schemas.openxmlformats.org/officeDocument/2006/relationships/image" Target="../media/image20.wmf"/><Relationship Id="rId37" Type="http://schemas.openxmlformats.org/officeDocument/2006/relationships/image" Target="../media/image95.png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4.bin"/><Relationship Id="rId28" Type="http://schemas.openxmlformats.org/officeDocument/2006/relationships/image" Target="../media/image18.wmf"/><Relationship Id="rId36" Type="http://schemas.openxmlformats.org/officeDocument/2006/relationships/image" Target="../media/image22.wmf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12.bin"/><Relationship Id="rId31" Type="http://schemas.openxmlformats.org/officeDocument/2006/relationships/oleObject" Target="../embeddings/oleObject18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1.wmf"/><Relationship Id="rId22" Type="http://schemas.openxmlformats.org/officeDocument/2006/relationships/image" Target="../media/image15.wmf"/><Relationship Id="rId27" Type="http://schemas.openxmlformats.org/officeDocument/2006/relationships/oleObject" Target="../embeddings/oleObject16.bin"/><Relationship Id="rId30" Type="http://schemas.openxmlformats.org/officeDocument/2006/relationships/image" Target="../media/image19.wmf"/><Relationship Id="rId35" Type="http://schemas.openxmlformats.org/officeDocument/2006/relationships/oleObject" Target="../embeddings/oleObject20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toronto.edu/~hinton/absps/JMLRdropout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mlp.html" TargetMode="External"/><Relationship Id="rId2" Type="http://schemas.openxmlformats.org/officeDocument/2006/relationships/hyperlink" Target="https://www.deeplearningbook.org/contents/convne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502.03167" TargetMode="External"/><Relationship Id="rId4" Type="http://schemas.openxmlformats.org/officeDocument/2006/relationships/hyperlink" Target="https://www.cs.toronto.edu/~hinton/absps/JMLRdropout.pdf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CC"/>
                </a:solidFill>
                <a:latin typeface="arial" panose="020B0604020202020204" pitchFamily="34" charset="0"/>
              </a:rPr>
              <a:t>National University of Computer and Emerging Sciences</a:t>
            </a:r>
            <a:endParaRPr lang="en-US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400301" y="2589242"/>
            <a:ext cx="73913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Convolutional Neural Networks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 err="1">
                <a:solidFill>
                  <a:srgbClr val="002060"/>
                </a:solidFill>
                <a:latin typeface="Arial" charset="0"/>
              </a:rPr>
              <a:t>Dr.</a:t>
            </a: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 Muhammad Nouman Noor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AI &amp; 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it-IT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AI-5004 Adv. Topics in Generative AI</a:t>
            </a:r>
            <a:endParaRPr lang="it-IT" sz="2800" dirty="0"/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9478"/>
            <a:ext cx="954108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7AD17-CFD2-E36A-45D4-841C86FF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1B20A-722C-0F74-8066-064F3319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6F8C2-0883-30D0-DDD7-167E6A904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222B6C-84E5-675A-8B65-B1BB8572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 in 1D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F23E1-5D98-61BB-0D08-82AB2505AD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22" y="1600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76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C159F4-977A-EC42-4CA2-E798F8019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800" y="2057400"/>
            <a:ext cx="3689703" cy="74281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39B64-BDC2-4123-E8F6-6987B9DB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D4C8C-4B00-5B9C-8D82-B2425AD5B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EF3ED-99D8-BB0F-45C4-D168E311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888BB5-50E6-2512-B677-AD89348C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1D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01860E-10EA-4C9D-8A32-A9B65151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230843"/>
            <a:ext cx="4447098" cy="11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2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EC847-5466-1E55-6426-D50F1F00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DD57A2-0E86-7067-84C6-B163AEE66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5946EA-AD2D-F2BC-6CA9-FE6A23AD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C3A7-956F-6F5D-DE2F-39ABDCEF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F6F3D-7B96-07D5-BFEB-0C361609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3729B7-C6BC-6D85-7E86-F184FBBE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6C9561-E3F3-128B-F89B-E63A824B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3124200"/>
            <a:ext cx="61817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9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BA380-4420-C78C-1D59-5C9A2EFF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3C08D9-4226-BFC4-7C01-82ECE61D1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600200"/>
            <a:ext cx="8512296" cy="4114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031EAF-E2C0-98B5-2A76-28A9AD10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9B787-19CB-30F5-DA20-F7338113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8D97F-BF0D-4CA3-CDF2-50615922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2E9AB1-E3AC-EBF5-5248-B8639335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</p:spTree>
    <p:extLst>
      <p:ext uri="{BB962C8B-B14F-4D97-AF65-F5344CB8AC3E}">
        <p14:creationId xmlns:p14="http://schemas.microsoft.com/office/powerpoint/2010/main" val="395581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21FAC-D097-A16E-82E4-BFEBC699E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117D6-35C8-9D1A-C81D-ABE7CBC4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38020-5843-55C9-C399-4D9A13EC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9B56C7-CABF-0C1B-339F-A1235A20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2050" name="Picture 2" descr="Convolution GIFs - Get the best GIF on GIPHY">
            <a:extLst>
              <a:ext uri="{FF2B5EF4-FFF2-40B4-BE49-F238E27FC236}">
                <a16:creationId xmlns:a16="http://schemas.microsoft.com/office/drawing/2014/main" id="{D9210279-DB53-8FB4-82A2-BBF8510646E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2034381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30EAAD-E29B-5408-A08C-B8AE15DA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4085997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756" y="1788561"/>
            <a:ext cx="9067799" cy="51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200" dirty="0">
                <a:latin typeface="Calibri"/>
                <a:cs typeface="Calibri"/>
              </a:rPr>
              <a:t>CNN = </a:t>
            </a:r>
            <a:r>
              <a:rPr sz="3200" spc="-5" dirty="0">
                <a:latin typeface="Calibri"/>
                <a:cs typeface="Calibri"/>
              </a:rPr>
              <a:t>Neural Network with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20" dirty="0">
                <a:solidFill>
                  <a:srgbClr val="FF0000"/>
                </a:solidFill>
                <a:latin typeface="Calibri"/>
                <a:cs typeface="Calibri"/>
              </a:rPr>
              <a:t>convolu</a:t>
            </a:r>
            <a:r>
              <a:rPr lang="en-US" sz="3200" spc="20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3200" spc="20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32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25" dirty="0">
                <a:solidFill>
                  <a:srgbClr val="FF0000"/>
                </a:solidFill>
                <a:latin typeface="Calibri"/>
                <a:cs typeface="Calibri"/>
              </a:rPr>
              <a:t>opera</a:t>
            </a:r>
            <a:r>
              <a:rPr lang="en-US" sz="3200" spc="2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3200" spc="2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endParaRPr lang="en-US" sz="3200" spc="25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Convolutional neural networks (</a:t>
            </a:r>
            <a:r>
              <a:rPr lang="en-US" sz="3200" dirty="0">
                <a:solidFill>
                  <a:srgbClr val="0070C0"/>
                </a:solidFill>
              </a:rPr>
              <a:t>CNN, </a:t>
            </a:r>
            <a:r>
              <a:rPr lang="en-US" sz="3200" dirty="0" err="1">
                <a:solidFill>
                  <a:srgbClr val="0070C0"/>
                </a:solidFill>
              </a:rPr>
              <a:t>ConvNet</a:t>
            </a:r>
            <a:r>
              <a:rPr lang="en-US" sz="3200" dirty="0"/>
              <a:t>) is a class of </a:t>
            </a:r>
            <a:r>
              <a:rPr lang="en-US" sz="3200" dirty="0">
                <a:solidFill>
                  <a:srgbClr val="FF0000"/>
                </a:solidFill>
              </a:rPr>
              <a:t>deep, feed-forward artificial neural networks </a:t>
            </a:r>
            <a:r>
              <a:rPr lang="en-US" sz="3200" dirty="0"/>
              <a:t>that are applied to </a:t>
            </a:r>
            <a:r>
              <a:rPr lang="en-US" sz="3200" dirty="0">
                <a:solidFill>
                  <a:srgbClr val="0070C0"/>
                </a:solidFill>
              </a:rPr>
              <a:t>analyzing visual imagery</a:t>
            </a:r>
            <a:r>
              <a:rPr lang="en-US" sz="3200" dirty="0"/>
              <a:t>. </a:t>
            </a:r>
          </a:p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25" dirty="0">
                <a:cs typeface="Calibri"/>
              </a:rPr>
              <a:t>Consists of </a:t>
            </a:r>
            <a:r>
              <a:rPr lang="en-US" sz="3200" spc="-5" dirty="0">
                <a:solidFill>
                  <a:srgbClr val="0070C0"/>
                </a:solidFill>
                <a:cs typeface="Calibri"/>
              </a:rPr>
              <a:t>Matrix Multiplication </a:t>
            </a:r>
            <a:r>
              <a:rPr lang="en-US" sz="3200" dirty="0">
                <a:cs typeface="Calibri"/>
              </a:rPr>
              <a:t>in at least </a:t>
            </a:r>
            <a:r>
              <a:rPr lang="en-US" sz="3200" spc="-5" dirty="0">
                <a:cs typeface="Calibri"/>
              </a:rPr>
              <a:t>one of </a:t>
            </a:r>
            <a:r>
              <a:rPr lang="en-US" sz="3200" dirty="0">
                <a:cs typeface="Calibri"/>
              </a:rPr>
              <a:t>the</a:t>
            </a:r>
            <a:r>
              <a:rPr lang="en-US" sz="3200" spc="-2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layers</a:t>
            </a:r>
          </a:p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6422" y="1040053"/>
            <a:ext cx="318516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What are </a:t>
            </a:r>
            <a:r>
              <a:rPr dirty="0">
                <a:latin typeface="Calibri"/>
                <a:cs typeface="Calibri"/>
              </a:rPr>
              <a:t>CNNs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5D07C-95A4-4E63-A36B-B73BCFE6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9D343-2212-4240-8DA8-3590F3D0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004237-5C13-48D9-B0BA-1356D3F0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9E3735E6-3A9D-4DF0-84AD-86153F3C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Smaller Network: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85538-3C4F-D662-E3BF-B0C23381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We know it is good to learn a small model.</a:t>
            </a:r>
          </a:p>
          <a:p>
            <a:r>
              <a:rPr lang="en-US" altLang="en-US" sz="2400" dirty="0"/>
              <a:t>From this fully connected model, do we really </a:t>
            </a:r>
            <a:r>
              <a:rPr lang="en-US" altLang="en-US" sz="2400" dirty="0">
                <a:solidFill>
                  <a:srgbClr val="FF0000"/>
                </a:solidFill>
              </a:rPr>
              <a:t>need all the edges</a:t>
            </a:r>
            <a:r>
              <a:rPr lang="en-US" altLang="en-US" sz="2400" dirty="0"/>
              <a:t>? </a:t>
            </a:r>
          </a:p>
          <a:p>
            <a:r>
              <a:rPr lang="en-US" altLang="en-US" sz="2400" dirty="0">
                <a:solidFill>
                  <a:srgbClr val="00B0F0"/>
                </a:solidFill>
              </a:rPr>
              <a:t>Can some of these be shared</a:t>
            </a:r>
            <a:r>
              <a:rPr lang="en-US" altLang="en-US" sz="2400" dirty="0"/>
              <a:t>?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2FB30BAB-863C-1C1B-E053-E80F3EC2E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060700"/>
            <a:ext cx="67056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956FC-893E-A5C3-66CE-457B5B7E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2EA83-9971-6C9F-8FA2-15FD22BC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89891-E293-E226-2B29-0F156161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extraction architecture</a:t>
            </a:r>
          </a:p>
          <a:p>
            <a:pPr lvl="1"/>
            <a:r>
              <a:rPr lang="en-US" dirty="0"/>
              <a:t>After </a:t>
            </a:r>
            <a:r>
              <a:rPr lang="en-US" dirty="0">
                <a:solidFill>
                  <a:srgbClr val="FF0000"/>
                </a:solidFill>
              </a:rPr>
              <a:t>2 convolutional layers, a max-pooling </a:t>
            </a:r>
            <a:r>
              <a:rPr lang="en-US" dirty="0"/>
              <a:t>layer reduces the size of the feature maps (typically by 2)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fully convolutional and a </a:t>
            </a:r>
            <a:r>
              <a:rPr lang="en-US" dirty="0" err="1">
                <a:solidFill>
                  <a:srgbClr val="00B0F0"/>
                </a:solidFill>
              </a:rPr>
              <a:t>softmax</a:t>
            </a:r>
            <a:r>
              <a:rPr lang="en-US" dirty="0">
                <a:solidFill>
                  <a:srgbClr val="00B0F0"/>
                </a:solidFill>
              </a:rPr>
              <a:t> layers </a:t>
            </a:r>
            <a:r>
              <a:rPr lang="en-US" dirty="0"/>
              <a:t>are added last to perform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B689A9D3-1DF1-4AF1-8C93-CEB5AF2C283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1913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Convolutional Neural Networks</a:t>
            </a:r>
          </a:p>
          <a:p>
            <a:endParaRPr lang="en-US" dirty="0"/>
          </a:p>
        </p:txBody>
      </p:sp>
      <p:sp>
        <p:nvSpPr>
          <p:cNvPr id="4" name="Flowchart: Process 3"/>
          <p:cNvSpPr/>
          <p:nvPr/>
        </p:nvSpPr>
        <p:spPr bwMode="auto">
          <a:xfrm>
            <a:off x="4736219" y="3673154"/>
            <a:ext cx="137232" cy="1680882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682" tIns="40341" rIns="80682" bIns="40341" numCol="1" rtlCol="0" anchor="t" anchorCtr="0" compatLnSpc="1">
            <a:prstTxWarp prst="textNoShape">
              <a:avLst/>
            </a:prstTxWarp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35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5" name="Flowchart: Process 4"/>
          <p:cNvSpPr/>
          <p:nvPr/>
        </p:nvSpPr>
        <p:spPr bwMode="auto">
          <a:xfrm>
            <a:off x="5316095" y="3915037"/>
            <a:ext cx="161288" cy="1210235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682" tIns="40341" rIns="80682" bIns="40341" numCol="1" rtlCol="0" anchor="t" anchorCtr="0" compatLnSpc="1">
            <a:prstTxWarp prst="textNoShape">
              <a:avLst/>
            </a:prstTxWarp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35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6" name="Flowchart: Process 5"/>
          <p:cNvSpPr/>
          <p:nvPr/>
        </p:nvSpPr>
        <p:spPr bwMode="auto">
          <a:xfrm>
            <a:off x="6229339" y="4116743"/>
            <a:ext cx="180094" cy="806824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682" tIns="40341" rIns="80682" bIns="40341" numCol="1" rtlCol="0" anchor="t" anchorCtr="0" compatLnSpc="1">
            <a:prstTxWarp prst="textNoShape">
              <a:avLst/>
            </a:prstTxWarp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35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7" name="Flowchart: Process 6"/>
          <p:cNvSpPr/>
          <p:nvPr/>
        </p:nvSpPr>
        <p:spPr bwMode="auto">
          <a:xfrm>
            <a:off x="7158971" y="4251214"/>
            <a:ext cx="205187" cy="537882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682" tIns="40341" rIns="80682" bIns="40341" numCol="1" rtlCol="0" anchor="t" anchorCtr="0" compatLnSpc="1">
            <a:prstTxWarp prst="textNoShape">
              <a:avLst/>
            </a:prstTxWarp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35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8" name="Flowchart: Process 7"/>
          <p:cNvSpPr/>
          <p:nvPr/>
        </p:nvSpPr>
        <p:spPr bwMode="auto">
          <a:xfrm>
            <a:off x="8187661" y="4385120"/>
            <a:ext cx="128599" cy="275474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682" tIns="40341" rIns="80682" bIns="40341" numCol="1" rtlCol="0" anchor="t" anchorCtr="0" compatLnSpc="1">
            <a:prstTxWarp prst="textNoShape">
              <a:avLst/>
            </a:prstTxWarp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35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332575" y="3242684"/>
            <a:ext cx="432897" cy="2420471"/>
            <a:chOff x="1776958" y="2133600"/>
            <a:chExt cx="680827" cy="2743200"/>
          </a:xfrm>
        </p:grpSpPr>
        <p:grpSp>
          <p:nvGrpSpPr>
            <p:cNvPr id="10" name="Group 9"/>
            <p:cNvGrpSpPr/>
            <p:nvPr/>
          </p:nvGrpSpPr>
          <p:grpSpPr>
            <a:xfrm>
              <a:off x="1942180" y="2133600"/>
              <a:ext cx="374456" cy="2743200"/>
              <a:chOff x="990601" y="2133600"/>
              <a:chExt cx="435971" cy="2667000"/>
            </a:xfrm>
          </p:grpSpPr>
          <p:sp>
            <p:nvSpPr>
              <p:cNvPr id="13" name="Flowchart: Process 12"/>
              <p:cNvSpPr/>
              <p:nvPr/>
            </p:nvSpPr>
            <p:spPr bwMode="auto">
              <a:xfrm>
                <a:off x="990601" y="2133600"/>
                <a:ext cx="163489" cy="2667000"/>
              </a:xfrm>
              <a:prstGeom prst="flowChartProcess">
                <a:avLst/>
              </a:prstGeom>
              <a:pattFill prst="narHorz">
                <a:fgClr>
                  <a:srgbClr val="F7615A"/>
                </a:fgClr>
                <a:bgClr>
                  <a:schemeClr val="bg1"/>
                </a:bgClr>
              </a:patt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80682" tIns="40341" rIns="80682" bIns="4034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0686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35">
                  <a:latin typeface="Arial" panose="020B0604020202020204" pitchFamily="34" charset="0"/>
                  <a:ea typeface="ヒラギノ角ゴ Pro W3" pitchFamily="86" charset="-128"/>
                </a:endParaRPr>
              </a:p>
            </p:txBody>
          </p:sp>
          <p:sp>
            <p:nvSpPr>
              <p:cNvPr id="14" name="Flowchart: Process 13"/>
              <p:cNvSpPr/>
              <p:nvPr/>
            </p:nvSpPr>
            <p:spPr bwMode="auto">
              <a:xfrm>
                <a:off x="1263083" y="2133600"/>
                <a:ext cx="163489" cy="2667000"/>
              </a:xfrm>
              <a:prstGeom prst="flowChartProcess">
                <a:avLst/>
              </a:prstGeom>
              <a:pattFill prst="narHorz">
                <a:fgClr>
                  <a:srgbClr val="F7615A"/>
                </a:fgClr>
                <a:bgClr>
                  <a:schemeClr val="bg1"/>
                </a:bgClr>
              </a:patt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80682" tIns="40341" rIns="80682" bIns="4034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0686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35">
                  <a:latin typeface="Arial" panose="020B0604020202020204" pitchFamily="34" charset="0"/>
                  <a:ea typeface="ヒラギノ角ゴ Pro W3" pitchFamily="86" charset="-128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16200000">
              <a:off x="1770414" y="3336095"/>
              <a:ext cx="457201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64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2007128" y="3356083"/>
              <a:ext cx="457202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64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3355" y="3673154"/>
            <a:ext cx="486116" cy="1680882"/>
            <a:chOff x="2580274" y="2621466"/>
            <a:chExt cx="764526" cy="1905000"/>
          </a:xfrm>
        </p:grpSpPr>
        <p:sp>
          <p:nvSpPr>
            <p:cNvPr id="16" name="Flowchart: Process 15"/>
            <p:cNvSpPr/>
            <p:nvPr/>
          </p:nvSpPr>
          <p:spPr bwMode="auto">
            <a:xfrm>
              <a:off x="2724095" y="2621466"/>
              <a:ext cx="215829" cy="19050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17" name="Flowchart: Process 16"/>
            <p:cNvSpPr/>
            <p:nvPr/>
          </p:nvSpPr>
          <p:spPr bwMode="auto">
            <a:xfrm>
              <a:off x="3041491" y="2621466"/>
              <a:ext cx="215829" cy="19050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2535629" y="3351910"/>
              <a:ext cx="533403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128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2856042" y="3370952"/>
              <a:ext cx="533403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128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3104" y="3915037"/>
            <a:ext cx="738940" cy="1210235"/>
            <a:chOff x="3602148" y="2895600"/>
            <a:chExt cx="1162148" cy="1371600"/>
          </a:xfrm>
        </p:grpSpPr>
        <p:sp>
          <p:nvSpPr>
            <p:cNvPr id="21" name="Flowchart: Process 20"/>
            <p:cNvSpPr/>
            <p:nvPr/>
          </p:nvSpPr>
          <p:spPr bwMode="auto">
            <a:xfrm>
              <a:off x="3696791" y="2895600"/>
              <a:ext cx="253661" cy="1371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2" name="Flowchart: Process 21"/>
            <p:cNvSpPr/>
            <p:nvPr/>
          </p:nvSpPr>
          <p:spPr bwMode="auto">
            <a:xfrm>
              <a:off x="4056393" y="2895600"/>
              <a:ext cx="253661" cy="1371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3" name="Flowchart: Process 22"/>
            <p:cNvSpPr/>
            <p:nvPr/>
          </p:nvSpPr>
          <p:spPr bwMode="auto">
            <a:xfrm>
              <a:off x="4415995" y="2895600"/>
              <a:ext cx="253661" cy="1371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3557503" y="3359342"/>
              <a:ext cx="533403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256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3907631" y="3359341"/>
              <a:ext cx="533403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256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4275538" y="3370953"/>
              <a:ext cx="533403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256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97300" y="4110184"/>
            <a:ext cx="747173" cy="813383"/>
            <a:chOff x="5024198" y="3116766"/>
            <a:chExt cx="1175097" cy="921834"/>
          </a:xfrm>
        </p:grpSpPr>
        <p:sp>
          <p:nvSpPr>
            <p:cNvPr id="28" name="Flowchart: Process 27"/>
            <p:cNvSpPr/>
            <p:nvPr/>
          </p:nvSpPr>
          <p:spPr bwMode="auto">
            <a:xfrm>
              <a:off x="5131582" y="3116766"/>
              <a:ext cx="283238" cy="9144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9" name="Flowchart: Process 28"/>
            <p:cNvSpPr/>
            <p:nvPr/>
          </p:nvSpPr>
          <p:spPr bwMode="auto">
            <a:xfrm>
              <a:off x="5491462" y="3124200"/>
              <a:ext cx="283238" cy="9144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0" name="Flowchart: Process 29"/>
            <p:cNvSpPr/>
            <p:nvPr/>
          </p:nvSpPr>
          <p:spPr bwMode="auto">
            <a:xfrm>
              <a:off x="5849676" y="3116766"/>
              <a:ext cx="283238" cy="9144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4979553" y="3359344"/>
              <a:ext cx="533404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5387278" y="3359344"/>
              <a:ext cx="533404" cy="444114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5710536" y="3370955"/>
              <a:ext cx="533404" cy="444114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378039" y="4251214"/>
            <a:ext cx="787268" cy="541162"/>
            <a:chOff x="6566636" y="3276600"/>
            <a:chExt cx="1238156" cy="613317"/>
          </a:xfrm>
        </p:grpSpPr>
        <p:sp>
          <p:nvSpPr>
            <p:cNvPr id="35" name="Flowchart: Process 34"/>
            <p:cNvSpPr/>
            <p:nvPr/>
          </p:nvSpPr>
          <p:spPr bwMode="auto">
            <a:xfrm>
              <a:off x="6611234" y="3276600"/>
              <a:ext cx="322702" cy="609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6" name="Flowchart: Process 35"/>
            <p:cNvSpPr/>
            <p:nvPr/>
          </p:nvSpPr>
          <p:spPr bwMode="auto">
            <a:xfrm>
              <a:off x="7002273" y="3276600"/>
              <a:ext cx="322702" cy="609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7" name="Flowchart: Process 36"/>
            <p:cNvSpPr/>
            <p:nvPr/>
          </p:nvSpPr>
          <p:spPr bwMode="auto">
            <a:xfrm>
              <a:off x="7400906" y="3280317"/>
              <a:ext cx="322702" cy="609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6521990" y="3363988"/>
              <a:ext cx="533405" cy="444114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6912312" y="3370952"/>
              <a:ext cx="533405" cy="444114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316032" y="3359341"/>
              <a:ext cx="533405" cy="444114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</p:grpSp>
      <p:pic>
        <p:nvPicPr>
          <p:cNvPr id="41" name="Picture 4" descr="Image result for airbnb photo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035903" y="3790698"/>
            <a:ext cx="2280831" cy="1227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6403763" y="5410614"/>
            <a:ext cx="401970" cy="911614"/>
          </a:xfrm>
          <a:prstGeom prst="rect">
            <a:avLst/>
          </a:prstGeom>
          <a:pattFill prst="narHorz">
            <a:fgClr>
              <a:srgbClr val="F7615A"/>
            </a:fgClr>
            <a:bgClr>
              <a:schemeClr val="bg1"/>
            </a:bgClr>
          </a:patt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12" dirty="0" err="1">
                <a:latin typeface="Garamond" panose="02020404030301010803" pitchFamily="18" charset="0"/>
              </a:rPr>
              <a:t>Conv</a:t>
            </a:r>
            <a:r>
              <a:rPr lang="en-US" sz="1412" dirty="0">
                <a:latin typeface="Garamond" panose="02020404030301010803" pitchFamily="18" charset="0"/>
              </a:rPr>
              <a:t> layer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22999" y="5398631"/>
            <a:ext cx="401970" cy="911614"/>
          </a:xfrm>
          <a:prstGeom prst="rect">
            <a:avLst/>
          </a:prstGeom>
          <a:solidFill>
            <a:srgbClr val="F7615A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12" dirty="0">
                <a:solidFill>
                  <a:schemeClr val="bg1"/>
                </a:solidFill>
                <a:latin typeface="Garamond" panose="02020404030301010803" pitchFamily="18" charset="0"/>
              </a:rPr>
              <a:t>Max Pool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95592" y="5747985"/>
            <a:ext cx="1815942" cy="3096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sz="1412" dirty="0">
                <a:solidFill>
                  <a:schemeClr val="bg1"/>
                </a:solidFill>
                <a:latin typeface="Garamond" panose="02020404030301010803" pitchFamily="18" charset="0"/>
              </a:rPr>
              <a:t>Fully Connected Layer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10612" y="4404513"/>
            <a:ext cx="360272" cy="3639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endParaRPr lang="en-US" sz="1765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125949" y="3238391"/>
            <a:ext cx="1003886" cy="2823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>
                <a:latin typeface="Garamond" panose="02020404030301010803" pitchFamily="18" charset="0"/>
              </a:rPr>
              <a:t>Living Room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25949" y="3778608"/>
            <a:ext cx="1003886" cy="2823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>
                <a:latin typeface="Garamond" panose="02020404030301010803" pitchFamily="18" charset="0"/>
              </a:rPr>
              <a:t>Bedroom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25949" y="4348516"/>
            <a:ext cx="1003886" cy="2823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>
                <a:latin typeface="Garamond" panose="02020404030301010803" pitchFamily="18" charset="0"/>
              </a:rPr>
              <a:t>Kitchen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145854" y="4853407"/>
            <a:ext cx="1003886" cy="2823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>
                <a:latin typeface="Garamond" panose="02020404030301010803" pitchFamily="18" charset="0"/>
              </a:rPr>
              <a:t>Bathroom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58448" y="5384345"/>
            <a:ext cx="1003886" cy="2823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>
                <a:latin typeface="Garamond" panose="02020404030301010803" pitchFamily="18" charset="0"/>
              </a:rPr>
              <a:t>Outdoor</a:t>
            </a:r>
          </a:p>
        </p:txBody>
      </p:sp>
      <p:cxnSp>
        <p:nvCxnSpPr>
          <p:cNvPr id="66" name="Straight Arrow Connector 65"/>
          <p:cNvCxnSpPr>
            <a:endCxn id="61" idx="1"/>
          </p:cNvCxnSpPr>
          <p:nvPr/>
        </p:nvCxnSpPr>
        <p:spPr bwMode="auto">
          <a:xfrm flipV="1">
            <a:off x="8817096" y="3379584"/>
            <a:ext cx="308853" cy="1130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Arrow Connector 66"/>
          <p:cNvCxnSpPr>
            <a:endCxn id="62" idx="1"/>
          </p:cNvCxnSpPr>
          <p:nvPr/>
        </p:nvCxnSpPr>
        <p:spPr bwMode="auto">
          <a:xfrm flipV="1">
            <a:off x="8817096" y="3919801"/>
            <a:ext cx="308853" cy="5899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Arrow Connector 67"/>
          <p:cNvCxnSpPr>
            <a:endCxn id="63" idx="1"/>
          </p:cNvCxnSpPr>
          <p:nvPr/>
        </p:nvCxnSpPr>
        <p:spPr bwMode="auto">
          <a:xfrm flipV="1">
            <a:off x="8817096" y="4489709"/>
            <a:ext cx="308853" cy="200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/>
          <p:cNvCxnSpPr>
            <a:endCxn id="64" idx="1"/>
          </p:cNvCxnSpPr>
          <p:nvPr/>
        </p:nvCxnSpPr>
        <p:spPr bwMode="auto">
          <a:xfrm>
            <a:off x="8817096" y="4509723"/>
            <a:ext cx="328758" cy="4848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/>
          <p:cNvCxnSpPr>
            <a:endCxn id="65" idx="1"/>
          </p:cNvCxnSpPr>
          <p:nvPr/>
        </p:nvCxnSpPr>
        <p:spPr bwMode="auto">
          <a:xfrm>
            <a:off x="8817097" y="4509724"/>
            <a:ext cx="341351" cy="10158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D48975-CFA7-4C85-8667-EF1B28E5E6E8}"/>
              </a:ext>
            </a:extLst>
          </p:cNvPr>
          <p:cNvSpPr txBox="1"/>
          <p:nvPr/>
        </p:nvSpPr>
        <p:spPr>
          <a:xfrm>
            <a:off x="2982713" y="6640746"/>
            <a:ext cx="6099501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2" dirty="0"/>
              <a:t>Slide credit: Param </a:t>
            </a:r>
            <a:r>
              <a:rPr lang="en-US" sz="882" dirty="0" err="1"/>
              <a:t>Vir</a:t>
            </a:r>
            <a:r>
              <a:rPr lang="en-US" sz="882" dirty="0"/>
              <a:t> Singh – Deep Learning</a:t>
            </a:r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C646A0F-54ED-BEEF-AC13-A2C9BF5E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F07CB2ED-9963-EE6F-556B-660E8E7A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F35AF277-9C79-0F8C-66E3-D29CFB93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5221" y="1040053"/>
            <a:ext cx="49282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5" dirty="0">
                <a:solidFill>
                  <a:srgbClr val="0070C0"/>
                </a:solidFill>
              </a:rPr>
              <a:t>CNN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80BF5-958C-478B-A3E5-A0B76C26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4CB46-1A4A-41ED-A068-4972AC6B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6DE7DF-6B65-4D90-99AA-7F5C4D34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B5712F-01BE-2131-09E9-1BBC32556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12192000" cy="40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5F23EC-A886-4319-B61E-5ACF93A0F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nutshell,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ConvNet</a:t>
            </a:r>
            <a:r>
              <a:rPr lang="en-US" dirty="0"/>
              <a:t> usually has 3 types of layers:</a:t>
            </a:r>
            <a:br>
              <a:rPr lang="en-US" dirty="0"/>
            </a:br>
            <a:r>
              <a:rPr lang="en-US" dirty="0"/>
              <a:t>1) </a:t>
            </a:r>
            <a:r>
              <a:rPr lang="en-US" b="1" dirty="0"/>
              <a:t>Convolutional Layer</a:t>
            </a:r>
            <a:r>
              <a:rPr lang="en-US" dirty="0"/>
              <a:t> (</a:t>
            </a:r>
            <a:r>
              <a:rPr lang="en-US" i="1" dirty="0"/>
              <a:t>CONV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2) </a:t>
            </a:r>
            <a:r>
              <a:rPr lang="en-US" b="1" dirty="0"/>
              <a:t>Pooling Layer</a:t>
            </a:r>
            <a:r>
              <a:rPr lang="en-US" dirty="0"/>
              <a:t> (</a:t>
            </a:r>
            <a:r>
              <a:rPr lang="en-US" i="1" dirty="0"/>
              <a:t>POOL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3) </a:t>
            </a:r>
            <a:r>
              <a:rPr lang="en-US" b="1" dirty="0"/>
              <a:t>Fully Connected Layer</a:t>
            </a:r>
            <a:r>
              <a:rPr lang="en-US" dirty="0"/>
              <a:t> (</a:t>
            </a:r>
            <a:r>
              <a:rPr lang="en-US" i="1" dirty="0"/>
              <a:t>FC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DB401-CF4B-41FA-BB1D-0F6E5DE3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B20D6-EDB7-4FA6-AE84-6134DF7D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CF84F-19ED-4C81-AB9C-A83541D8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Convolutional Neural Networks (</a:t>
            </a:r>
            <a:r>
              <a:rPr lang="en-US" sz="3200" dirty="0" err="1"/>
              <a:t>CovNet</a:t>
            </a:r>
            <a:r>
              <a:rPr lang="en-US" sz="3200" dirty="0"/>
              <a:t>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78D7DD-2ACF-4ADA-8579-EBC617908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54057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dirty="0">
                <a:ea typeface="SimSun" panose="02010600030101010101" pitchFamily="2" charset="-122"/>
              </a:rPr>
              <a:t>Matrix Operations</a:t>
            </a:r>
          </a:p>
          <a:p>
            <a:pPr lvl="1"/>
            <a:r>
              <a:rPr lang="en-US" dirty="0">
                <a:ea typeface="SimSun" panose="02010600030101010101" pitchFamily="2" charset="-122"/>
              </a:rPr>
              <a:t>Convolution Operations</a:t>
            </a:r>
          </a:p>
          <a:p>
            <a:pPr lvl="1"/>
            <a:r>
              <a:rPr lang="en-US" dirty="0">
                <a:ea typeface="SimSun" panose="02010600030101010101" pitchFamily="2" charset="-122"/>
              </a:rPr>
              <a:t>Convolutional </a:t>
            </a:r>
            <a:r>
              <a:rPr lang="en-US" dirty="0"/>
              <a:t>Neural Networks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4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D458-C304-8C6D-F77A-D1022A031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0A50EBCB-6D1A-98CB-46E1-E256A107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convolutional layer</a:t>
            </a:r>
          </a:p>
        </p:txBody>
      </p:sp>
      <p:pic>
        <p:nvPicPr>
          <p:cNvPr id="17410" name="Picture 3">
            <a:extLst>
              <a:ext uri="{FF2B5EF4-FFF2-40B4-BE49-F238E27FC236}">
                <a16:creationId xmlns:a16="http://schemas.microsoft.com/office/drawing/2014/main" id="{F9335EF2-ABF4-1A05-7992-5E62D3948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24200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9F0774C6-6327-D3A6-E92E-D928EB3AA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486400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 filter</a:t>
            </a:r>
          </a:p>
        </p:txBody>
      </p:sp>
      <p:sp>
        <p:nvSpPr>
          <p:cNvPr id="17412" name="TextBox 5">
            <a:extLst>
              <a:ext uri="{FF2B5EF4-FFF2-40B4-BE49-F238E27FC236}">
                <a16:creationId xmlns:a16="http://schemas.microsoft.com/office/drawing/2014/main" id="{602EE1D8-2308-5D25-9692-E9F6AA1DA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1447800"/>
            <a:ext cx="84820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A CNN is a neural network with some convolutional layers </a:t>
            </a:r>
          </a:p>
          <a:p>
            <a:pPr eaLnBrk="1" hangingPunct="1"/>
            <a:r>
              <a:rPr lang="en-US" altLang="en-US"/>
              <a:t>(and some other layers).  A convolutional layer has a number </a:t>
            </a:r>
          </a:p>
          <a:p>
            <a:pPr eaLnBrk="1" hangingPunct="1"/>
            <a:r>
              <a:rPr lang="en-US" altLang="en-US"/>
              <a:t>of filters that does convolutional operation. </a:t>
            </a:r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E3AA21E1-D8A9-7FE6-FC31-40C06690B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1" y="3429000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Beak detector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8F15CA-8E16-14AE-05F1-4BDB8D067AE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19800" y="3810000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1B9F3-2380-BF5B-E8C7-0FD291C85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94A49-58F2-6C3C-AC1C-4958C047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A59F9-418C-0DD3-9D70-CDCCC283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04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4C5BC-DC54-C6D1-C7C1-203E9C601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FC79FB-F94C-B531-4A89-081333914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FD0F3D-697B-B535-1379-D670988B2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6C33D-ED64-8942-E90D-16F6330B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535349-1136-A88B-C1D9-4F55F1340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3B057-7DDA-CDE5-30B7-F8F81D7E8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92108"/>
            <a:ext cx="9144000" cy="367378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C9B044-3EC8-307D-AE97-1415ACDF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3277775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107B2-CB94-A10D-3F38-75E4258F1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EC09B56-5FFC-715F-7BFC-EF56D22120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5791" y="866804"/>
            <a:ext cx="528764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The convolution</a:t>
            </a:r>
            <a:r>
              <a:rPr spc="5" dirty="0"/>
              <a:t> </a:t>
            </a:r>
            <a:r>
              <a:rPr spc="-5" dirty="0"/>
              <a:t>operation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A9D46B4-FE0C-D36A-AFD0-0C34367460C5}"/>
              </a:ext>
            </a:extLst>
          </p:cNvPr>
          <p:cNvSpPr/>
          <p:nvPr/>
        </p:nvSpPr>
        <p:spPr>
          <a:xfrm>
            <a:off x="3305909" y="2133601"/>
            <a:ext cx="5216767" cy="2702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621F5-2533-5524-7055-F7C16ACC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FD10C-D391-F468-5440-8CA486DC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4A824C-C2F3-93F3-CF30-21425919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61560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DA2EC-A6FA-C5E0-2220-2F961647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9718381-45FF-112C-2BF3-B575486AD3EE}"/>
              </a:ext>
            </a:extLst>
          </p:cNvPr>
          <p:cNvSpPr/>
          <p:nvPr/>
        </p:nvSpPr>
        <p:spPr>
          <a:xfrm>
            <a:off x="1942627" y="1531519"/>
            <a:ext cx="4305773" cy="3116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4EA7F16-C8D9-5AF2-A64C-02BB0BDC1B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0" y="860786"/>
            <a:ext cx="6203488" cy="5822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700" dirty="0">
                <a:latin typeface="Calibri"/>
                <a:cs typeface="Calibri"/>
              </a:rPr>
              <a:t>The </a:t>
            </a:r>
            <a:r>
              <a:rPr sz="3700" spc="30" dirty="0">
                <a:latin typeface="Calibri"/>
                <a:cs typeface="Calibri"/>
              </a:rPr>
              <a:t>convolu</a:t>
            </a:r>
            <a:r>
              <a:rPr lang="en-US" sz="3700" spc="30" dirty="0">
                <a:latin typeface="Calibri"/>
                <a:cs typeface="Calibri"/>
              </a:rPr>
              <a:t>ti</a:t>
            </a:r>
            <a:r>
              <a:rPr sz="3700" spc="30" dirty="0">
                <a:latin typeface="Calibri"/>
                <a:cs typeface="Calibri"/>
              </a:rPr>
              <a:t>on</a:t>
            </a:r>
            <a:r>
              <a:rPr sz="3700" spc="-30" dirty="0">
                <a:latin typeface="Calibri"/>
                <a:cs typeface="Calibri"/>
              </a:rPr>
              <a:t> </a:t>
            </a:r>
            <a:r>
              <a:rPr sz="3700" spc="40" dirty="0">
                <a:latin typeface="Calibri"/>
                <a:cs typeface="Calibri"/>
              </a:rPr>
              <a:t>opera</a:t>
            </a:r>
            <a:r>
              <a:rPr lang="en-US" sz="3700" spc="40" dirty="0">
                <a:latin typeface="Calibri"/>
                <a:cs typeface="Calibri"/>
              </a:rPr>
              <a:t>ti</a:t>
            </a:r>
            <a:r>
              <a:rPr sz="3700" spc="40" dirty="0">
                <a:latin typeface="Calibri"/>
                <a:cs typeface="Calibri"/>
              </a:rPr>
              <a:t>on</a:t>
            </a:r>
            <a:endParaRPr sz="3700" dirty="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1DE052B-DB63-21C7-5EB8-08582BC214A2}"/>
              </a:ext>
            </a:extLst>
          </p:cNvPr>
          <p:cNvSpPr/>
          <p:nvPr/>
        </p:nvSpPr>
        <p:spPr>
          <a:xfrm>
            <a:off x="7046218" y="1624968"/>
            <a:ext cx="3295515" cy="1359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44475-2638-E250-DB12-5B30F6DE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E8DE-CF73-964C-7989-357DB0650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D4C38-6BD9-1A7F-F0FF-AD1EC775F4C4}"/>
              </a:ext>
            </a:extLst>
          </p:cNvPr>
          <p:cNvSpPr txBox="1"/>
          <p:nvPr/>
        </p:nvSpPr>
        <p:spPr>
          <a:xfrm>
            <a:off x="2324101" y="477136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Connectivity.</a:t>
            </a:r>
            <a:r>
              <a:rPr lang="en-US" dirty="0"/>
              <a:t>  Neurons will connect to only a local region of the input volume. </a:t>
            </a:r>
          </a:p>
          <a:p>
            <a:r>
              <a:rPr lang="en-US" dirty="0"/>
              <a:t>The spatial extent of this connectivity is a hyperparameter called the </a:t>
            </a:r>
            <a:r>
              <a:rPr lang="en-US" b="1" dirty="0"/>
              <a:t>receptive field</a:t>
            </a:r>
            <a:r>
              <a:rPr lang="en-US" dirty="0"/>
              <a:t> of the neuron (equivalently this is the </a:t>
            </a:r>
            <a:r>
              <a:rPr lang="en-US" dirty="0">
                <a:solidFill>
                  <a:srgbClr val="FF0000"/>
                </a:solidFill>
              </a:rPr>
              <a:t>filter size</a:t>
            </a:r>
            <a:r>
              <a:rPr lang="en-US" dirty="0"/>
              <a:t>). 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9BD205A-BA54-D61A-276C-3B22BC1A0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135823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35BE-9BFA-71A6-43D6-704A4AA7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>
            <a:extLst>
              <a:ext uri="{FF2B5EF4-FFF2-40B4-BE49-F238E27FC236}">
                <a16:creationId xmlns:a16="http://schemas.microsoft.com/office/drawing/2014/main" id="{8CA10122-98F2-982C-A5A3-78502D10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00069487-EE59-FA73-8B5E-43E751A6A0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83E0F01C-9683-8033-0F88-581018687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929CEF96-13CD-8809-BE99-2AD4A9C05C25}"/>
              </a:ext>
            </a:extLst>
          </p:cNvPr>
          <p:cNvGraphicFramePr>
            <a:graphicFrameLocks noGrp="1"/>
          </p:cNvGraphicFramePr>
          <p:nvPr/>
        </p:nvGraphicFramePr>
        <p:xfrm>
          <a:off x="6783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681D346B-181A-06DB-B8B8-39DE482DB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B2A5899B-80A8-B1E1-FA0D-E385E5EB255B}"/>
              </a:ext>
            </a:extLst>
          </p:cNvPr>
          <p:cNvGraphicFramePr>
            <a:graphicFrameLocks noGrp="1"/>
          </p:cNvGraphicFramePr>
          <p:nvPr/>
        </p:nvGraphicFramePr>
        <p:xfrm>
          <a:off x="6783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907213BA-76AF-3865-A61A-1F7024B1B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40322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C39019E7-E889-225F-DD8F-69DAD261785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354095" y="5018873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A4A774A4-5CE1-5FF1-5220-34FC2B4C9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1925" y="1046163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ADFD884E-031D-208B-3633-46901633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2FB27-BE4C-0579-58ED-6A4304BB2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BB2E43-7D07-9FC4-C172-2DA83532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171AC-574B-40D7-D81F-7E685CA3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0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20EB9-7A33-48D9-173B-019439F26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706590D4-0B08-D6B1-5201-74D28FF6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BDA4CE9A-CDD6-79D6-3B33-230D0F25E7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>
            <a:extLst>
              <a:ext uri="{FF2B5EF4-FFF2-40B4-BE49-F238E27FC236}">
                <a16:creationId xmlns:a16="http://schemas.microsoft.com/office/drawing/2014/main" id="{2B151A60-6991-3BAD-B48A-2BD78B48E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17C27B96-88B4-2FBA-969D-48EE65939286}"/>
              </a:ext>
            </a:extLst>
          </p:cNvPr>
          <p:cNvGraphicFramePr>
            <a:graphicFrameLocks noGrp="1"/>
          </p:cNvGraphicFramePr>
          <p:nvPr/>
        </p:nvGraphicFramePr>
        <p:xfrm>
          <a:off x="8870950" y="17764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>
            <a:extLst>
              <a:ext uri="{FF2B5EF4-FFF2-40B4-BE49-F238E27FC236}">
                <a16:creationId xmlns:a16="http://schemas.microsoft.com/office/drawing/2014/main" id="{A9E31B93-F934-8ABD-C093-340AFBD83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235" y="3224406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52517914-77E8-F375-33B7-35EF44B1A5A6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9DFE2C9C-2D2D-0B56-C71D-798C98EBB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A2750588-7DF7-0513-32F5-BF4873589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F109EEC3-0BD7-4FD6-D3CF-F901457E2C7C}"/>
              </a:ext>
            </a:extLst>
          </p:cNvPr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4FFFB1E8-544C-F7A1-F004-A0365788D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463B0E-E5C4-391A-8AB9-0926B8F0FA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6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28AF04-9058-111D-3E34-172E993DF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438401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Dot </a:t>
            </a:r>
          </a:p>
          <a:p>
            <a:pPr eaLnBrk="1" hangingPunct="1"/>
            <a:r>
              <a:rPr lang="en-US" altLang="en-US" sz="1800"/>
              <a:t>product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1AC34-A061-982E-F816-9F29922C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FCA9E-5558-9CE9-C402-2AD6D4D1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C5564-7186-3BCA-BEBF-BFBBF7A1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D4085-8E61-DF39-9B9C-0B7A0305D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>
            <a:extLst>
              <a:ext uri="{FF2B5EF4-FFF2-40B4-BE49-F238E27FC236}">
                <a16:creationId xmlns:a16="http://schemas.microsoft.com/office/drawing/2014/main" id="{6825D799-CCD9-6B62-ADC8-AEDC81849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721C2E0C-CAEE-6D6E-D97C-0D1B988B38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>
            <a:extLst>
              <a:ext uri="{FF2B5EF4-FFF2-40B4-BE49-F238E27FC236}">
                <a16:creationId xmlns:a16="http://schemas.microsoft.com/office/drawing/2014/main" id="{9BDB4F8C-C1E9-7F72-43AC-777ADEFB1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DE5848FD-9AF2-9402-DC7E-495CA2FDAAD3}"/>
              </a:ext>
            </a:extLst>
          </p:cNvPr>
          <p:cNvGraphicFramePr>
            <a:graphicFrameLocks noGrp="1"/>
          </p:cNvGraphicFramePr>
          <p:nvPr/>
        </p:nvGraphicFramePr>
        <p:xfrm>
          <a:off x="7088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>
            <a:extLst>
              <a:ext uri="{FF2B5EF4-FFF2-40B4-BE49-F238E27FC236}">
                <a16:creationId xmlns:a16="http://schemas.microsoft.com/office/drawing/2014/main" id="{D657320C-BBCF-96BF-7900-63CFE150C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520A793E-518D-69D5-C2F3-D342441D2973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CC4EB7AB-C1E3-DCF7-35D1-11DCD7169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B15BE894-D188-1093-70F4-38C213128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6BA6964F-2FA9-AA01-3FBC-62AEF625A6C4}"/>
              </a:ext>
            </a:extLst>
          </p:cNvPr>
          <p:cNvSpPr/>
          <p:nvPr/>
        </p:nvSpPr>
        <p:spPr>
          <a:xfrm>
            <a:off x="3487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>
            <a:extLst>
              <a:ext uri="{FF2B5EF4-FFF2-40B4-BE49-F238E27FC236}">
                <a16:creationId xmlns:a16="http://schemas.microsoft.com/office/drawing/2014/main" id="{F86C7F51-A279-9CD7-F40A-5DF1A956E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1731964"/>
            <a:ext cx="1544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C9F20-2642-8EB0-2B91-75086FA7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E0CDF-0D59-1FA4-5FC1-B49821E6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C7AF-096C-3EE1-818B-A3E4FADD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DB7D-3200-79BB-5FE2-3450AE935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E7102D1D-4333-3789-87D7-D19DE428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AFAECDD0-9981-FAF8-F8F7-B75F50D87E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05C9DF14-706D-2888-DE19-7F7EB24D6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0936D8A2-59F7-FF68-CD7A-EE640061154D}"/>
              </a:ext>
            </a:extLst>
          </p:cNvPr>
          <p:cNvGraphicFramePr>
            <a:graphicFrameLocks noGrp="1"/>
          </p:cNvGraphicFramePr>
          <p:nvPr/>
        </p:nvGraphicFramePr>
        <p:xfrm>
          <a:off x="10175277" y="2100264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>
            <a:extLst>
              <a:ext uri="{FF2B5EF4-FFF2-40B4-BE49-F238E27FC236}">
                <a16:creationId xmlns:a16="http://schemas.microsoft.com/office/drawing/2014/main" id="{BC87C933-E071-08B6-E14D-B97DEFF5D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8388" y="1351756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436298CF-C153-F9E8-75BD-E9D59C3EB335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67B5AC54-B94A-E053-9D09-D6B47B723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7367BDCE-2510-9F0B-B12E-6A47C596C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B6037451-8E32-145C-1C26-77AD9056F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7AA9B46B-6CA5-196F-83F9-67238805C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69671C13-9D2B-37F3-3528-18C503A69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0D034454-B903-79E0-703A-6E522B0FA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C92E2B22-578E-11D2-A55B-966B0E3B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7AF8B384-9985-ADFE-1935-701CC04EA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59D7DF0C-8D2E-4485-19E1-239C9CBCD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26ABBCBA-C227-3E1A-F127-66D8DF6ED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370D6589-9D4B-AABF-3B80-E7873C885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92AEB731-959D-CD07-87F8-C47357390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7A07799F-CE30-D7A8-F193-7C700E77D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339" y="525938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1786CAFC-36D3-7888-756F-401A4135C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688DDE27-01E6-0727-A4DC-4D9FC52B2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AE300796-6A98-33C6-9B5C-7048CA560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98293B89-B892-D74C-01DD-96F786BD0DD2}"/>
              </a:ext>
            </a:extLst>
          </p:cNvPr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7C0BE3C5-7978-8888-ECF2-75829334063D}"/>
              </a:ext>
            </a:extLst>
          </p:cNvPr>
          <p:cNvSpPr/>
          <p:nvPr/>
        </p:nvSpPr>
        <p:spPr>
          <a:xfrm>
            <a:off x="3454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95226AF9-4C71-6AB8-D95C-14902AF206AB}"/>
              </a:ext>
            </a:extLst>
          </p:cNvPr>
          <p:cNvSpPr/>
          <p:nvPr/>
        </p:nvSpPr>
        <p:spPr>
          <a:xfrm>
            <a:off x="3957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F3015125-3DA6-54EF-7EAF-2E3C463CA87A}"/>
              </a:ext>
            </a:extLst>
          </p:cNvPr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>
            <a:extLst>
              <a:ext uri="{FF2B5EF4-FFF2-40B4-BE49-F238E27FC236}">
                <a16:creationId xmlns:a16="http://schemas.microsoft.com/office/drawing/2014/main" id="{57460108-3C3D-BF28-F32C-F07507545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165C2543-486F-2461-A39F-6582DDAAC474}"/>
              </a:ext>
            </a:extLst>
          </p:cNvPr>
          <p:cNvSpPr/>
          <p:nvPr/>
        </p:nvSpPr>
        <p:spPr>
          <a:xfrm>
            <a:off x="3957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2B345F2E-7073-5F2E-B110-2179DC1A3FCE}"/>
              </a:ext>
            </a:extLst>
          </p:cNvPr>
          <p:cNvSpPr/>
          <p:nvPr/>
        </p:nvSpPr>
        <p:spPr>
          <a:xfrm>
            <a:off x="10158413" y="2100264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F3E3EF85-2994-A565-A1B3-5A79EEA45BAE}"/>
              </a:ext>
            </a:extLst>
          </p:cNvPr>
          <p:cNvSpPr/>
          <p:nvPr/>
        </p:nvSpPr>
        <p:spPr>
          <a:xfrm>
            <a:off x="11274774" y="3016251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EC71B544-6D86-9528-2FFC-07CFD1E396CF}"/>
              </a:ext>
            </a:extLst>
          </p:cNvPr>
          <p:cNvSpPr/>
          <p:nvPr/>
        </p:nvSpPr>
        <p:spPr>
          <a:xfrm>
            <a:off x="10745829" y="2555067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E9B54636-2B7E-66CC-9AD9-B67FD9E52656}"/>
              </a:ext>
            </a:extLst>
          </p:cNvPr>
          <p:cNvCxnSpPr/>
          <p:nvPr/>
        </p:nvCxnSpPr>
        <p:spPr>
          <a:xfrm>
            <a:off x="10197809" y="2100460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8E4E61DA-91BB-2C1D-8163-E3FCB69E64FE}"/>
              </a:ext>
            </a:extLst>
          </p:cNvPr>
          <p:cNvSpPr/>
          <p:nvPr/>
        </p:nvSpPr>
        <p:spPr>
          <a:xfrm>
            <a:off x="6237288" y="27860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9D185E50-2D5A-EBE5-D4D7-1893E8D9ED76}"/>
              </a:ext>
            </a:extLst>
          </p:cNvPr>
          <p:cNvSpPr/>
          <p:nvPr/>
        </p:nvSpPr>
        <p:spPr>
          <a:xfrm>
            <a:off x="6256338" y="52625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411E3A44-0BB2-FB92-EDBB-711DA2A83C92}"/>
              </a:ext>
            </a:extLst>
          </p:cNvPr>
          <p:cNvCxnSpPr/>
          <p:nvPr/>
        </p:nvCxnSpPr>
        <p:spPr>
          <a:xfrm>
            <a:off x="2452688" y="2425701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D698B78A-228F-6C81-8D4A-69972D8B1B0B}"/>
              </a:ext>
            </a:extLst>
          </p:cNvPr>
          <p:cNvCxnSpPr/>
          <p:nvPr/>
        </p:nvCxnSpPr>
        <p:spPr>
          <a:xfrm>
            <a:off x="2405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6BB5F-85E9-72ED-4946-F091EFD7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018F3-0FE3-A25F-AB40-BC4405F87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7A1C9-E3BD-549E-AAE7-2A085F85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6ADEC-E59A-C784-540F-75A5A9EFD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1AEC567F-7E72-9EA9-B6ED-FD2E71D4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369FD6AD-B84B-0E40-C2EA-9D19CD7407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903712FF-B545-B9D4-7262-4C1C7EDE0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63B62334-63C6-347B-376E-2509F231F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45FCBE38-3EF0-F911-88B6-A735343E0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FF81190C-4832-FB31-7481-DA3AD160F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DBDF1175-2DF1-0C55-67D0-272D03C34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994F24F5-0B64-E6A8-3B82-94C8D8A53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2DEB3F8D-D5ED-35DD-DA57-354655EC6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4292FA6D-D7BC-F8FB-25E8-E12860A6D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50668ED6-8AEE-0D6A-5C66-EE615D7D7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FFC1EBF4-5924-7497-CB44-BE225285A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641ED579-6738-ADB5-E0F0-3DC6AE13D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28BE9B20-4E6C-56FE-619E-E09C8F283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0EBA62C3-E4BA-045D-54D1-3CB124CA4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58A3A04C-62D8-C574-AA05-67A54F3E9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B30933D3-A42B-E67E-8EA4-67C306291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5738AFC1-E934-28AF-9A1E-FA21B41D4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FD569FCA-38DD-9B3C-F337-5F1152464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4B8F6073-7E15-AC02-6A4F-E3613219F640}"/>
              </a:ext>
            </a:extLst>
          </p:cNvPr>
          <p:cNvGraphicFramePr>
            <a:graphicFrameLocks noGrp="1"/>
          </p:cNvGraphicFramePr>
          <p:nvPr/>
        </p:nvGraphicFramePr>
        <p:xfrm>
          <a:off x="7210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>
            <a:extLst>
              <a:ext uri="{FF2B5EF4-FFF2-40B4-BE49-F238E27FC236}">
                <a16:creationId xmlns:a16="http://schemas.microsoft.com/office/drawing/2014/main" id="{C7E04D4D-2B08-A06E-A430-6DBE249FB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850" y="820739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A87CA057-66A0-3842-804D-EA3381C868E1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0D872599-3FB4-B0C4-E939-3DE2B9BBF821}"/>
              </a:ext>
            </a:extLst>
          </p:cNvPr>
          <p:cNvSpPr/>
          <p:nvPr/>
        </p:nvSpPr>
        <p:spPr>
          <a:xfrm>
            <a:off x="3013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893F5C76-CAA3-16C4-D435-548C90F1B59D}"/>
              </a:ext>
            </a:extLst>
          </p:cNvPr>
          <p:cNvSpPr/>
          <p:nvPr/>
        </p:nvSpPr>
        <p:spPr>
          <a:xfrm>
            <a:off x="3454400" y="2400301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10C7616C-15B8-7D10-4B64-E2DBF5B47DC8}"/>
              </a:ext>
            </a:extLst>
          </p:cNvPr>
          <p:cNvSpPr/>
          <p:nvPr/>
        </p:nvSpPr>
        <p:spPr>
          <a:xfrm>
            <a:off x="3930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EE06BAEA-C45E-3C20-ACD1-7D4033664D63}"/>
              </a:ext>
            </a:extLst>
          </p:cNvPr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DB4BFCD1-901A-5D7C-0ED0-8FACA11F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5BAAFB83-8EA3-05A6-5952-7F74B669A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24425EA0-8DAC-3621-06C1-1C10E5FA9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29956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142CAE61-CFBB-A984-987D-2DA589143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F6F6DC0C-FDEC-01BA-FF08-1CE7D4326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367D4AA1-23F4-2D10-9E4B-098072B9F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325241B1-A6F6-1F51-3F4F-279F0D677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37957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A5117456-B106-7BE4-8458-4F0C1F66C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3B2CB199-0DC3-8193-46A3-0CB8C29E1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513EB3BE-14F6-9837-7B0C-8DD03FBBA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685CAAA3-7437-E6D4-C950-3D56CE2DC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8F6E0281-6314-17EA-8611-03077BA35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FC0C2B6F-6863-3588-3448-2CEC0F934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7FEA9812-0EEA-E2B7-5C9F-64BB2FD0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21396526-7063-4647-F5BA-E931392BC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-4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3F1310BB-BA52-B848-D5D0-20D4CBFEC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13374EA9-A4E2-B1D6-BBDE-64D81A2C7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1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96C37AD0-3B81-738A-E8C9-981BDF9C99DA}"/>
              </a:ext>
            </a:extLst>
          </p:cNvPr>
          <p:cNvSpPr/>
          <p:nvPr/>
        </p:nvSpPr>
        <p:spPr>
          <a:xfrm>
            <a:off x="3940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77658BE4-C540-18DA-9244-64664AA5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CA309F14-ACD5-4CF3-5B44-B79BE832F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172201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B094B5FF-803A-42AE-F4E6-8EE7A985489C}"/>
              </a:ext>
            </a:extLst>
          </p:cNvPr>
          <p:cNvSpPr/>
          <p:nvPr/>
        </p:nvSpPr>
        <p:spPr>
          <a:xfrm>
            <a:off x="9871075" y="3884613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43090-86EC-B412-B24B-E5A4F3FB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C4E29-8BB2-6836-E14D-59614CEC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4AC00-DD40-7C53-E689-C25C84DF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8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3E85-7146-78A7-FFC8-33D22E1C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>
            <a:extLst>
              <a:ext uri="{FF2B5EF4-FFF2-40B4-BE49-F238E27FC236}">
                <a16:creationId xmlns:a16="http://schemas.microsoft.com/office/drawing/2014/main" id="{AF88D5AA-52F5-D475-782E-77EB8D9C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Color image: RGB 3 channels</a:t>
            </a:r>
            <a:endParaRPr lang="zh-TW" altLang="en-US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FC6EB139-B185-45CB-5EA6-AF58ADC96053}"/>
              </a:ext>
            </a:extLst>
          </p:cNvPr>
          <p:cNvGraphicFramePr>
            <a:graphicFrameLocks/>
          </p:cNvGraphicFramePr>
          <p:nvPr/>
        </p:nvGraphicFramePr>
        <p:xfrm>
          <a:off x="6478588" y="3441700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6C9E3FCF-516B-A550-301A-93EE70440BBB}"/>
              </a:ext>
            </a:extLst>
          </p:cNvPr>
          <p:cNvGraphicFramePr>
            <a:graphicFrameLocks/>
          </p:cNvGraphicFramePr>
          <p:nvPr/>
        </p:nvGraphicFramePr>
        <p:xfrm>
          <a:off x="6642100" y="3648075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894739B5-2046-A7D1-A056-3CEF2E47071B}"/>
              </a:ext>
            </a:extLst>
          </p:cNvPr>
          <p:cNvGraphicFramePr>
            <a:graphicFrameLocks/>
          </p:cNvGraphicFramePr>
          <p:nvPr/>
        </p:nvGraphicFramePr>
        <p:xfrm>
          <a:off x="6848475" y="384968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561B63B-4E7C-AA8A-B709-EEAC7105EA9A}"/>
              </a:ext>
            </a:extLst>
          </p:cNvPr>
          <p:cNvGraphicFramePr>
            <a:graphicFrameLocks noGrp="1"/>
          </p:cNvGraphicFramePr>
          <p:nvPr/>
        </p:nvGraphicFramePr>
        <p:xfrm>
          <a:off x="4491038" y="16144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70FBB12C-3CCB-4407-95B8-77D94D6B9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0775" y="23415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D81E7B8-926C-6B66-407F-E5A01B7197EB}"/>
              </a:ext>
            </a:extLst>
          </p:cNvPr>
          <p:cNvGraphicFramePr>
            <a:graphicFrameLocks noGrp="1"/>
          </p:cNvGraphicFramePr>
          <p:nvPr/>
        </p:nvGraphicFramePr>
        <p:xfrm>
          <a:off x="7496175" y="15732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345BAA-7C1D-4128-E86F-ADEBB54E3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4325" y="2301876"/>
            <a:ext cx="1449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529841E-AEAD-6D93-79DF-1DA2E2C2DCC5}"/>
              </a:ext>
            </a:extLst>
          </p:cNvPr>
          <p:cNvGraphicFramePr>
            <a:graphicFrameLocks noGrp="1"/>
          </p:cNvGraphicFramePr>
          <p:nvPr/>
        </p:nvGraphicFramePr>
        <p:xfrm>
          <a:off x="4643438" y="17668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7E3BF0D-6CD2-535F-90BF-E647144A34CC}"/>
              </a:ext>
            </a:extLst>
          </p:cNvPr>
          <p:cNvGraphicFramePr>
            <a:graphicFrameLocks noGrp="1"/>
          </p:cNvGraphicFramePr>
          <p:nvPr/>
        </p:nvGraphicFramePr>
        <p:xfrm>
          <a:off x="4795838" y="188277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8C685A4-37E8-3763-EEBC-368A342D65C8}"/>
              </a:ext>
            </a:extLst>
          </p:cNvPr>
          <p:cNvGraphicFramePr>
            <a:graphicFrameLocks noGrp="1"/>
          </p:cNvGraphicFramePr>
          <p:nvPr/>
        </p:nvGraphicFramePr>
        <p:xfrm>
          <a:off x="7648575" y="17081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672736C-19F1-DB5B-4A62-038B1FE33053}"/>
              </a:ext>
            </a:extLst>
          </p:cNvPr>
          <p:cNvGraphicFramePr>
            <a:graphicFrameLocks noGrp="1"/>
          </p:cNvGraphicFramePr>
          <p:nvPr/>
        </p:nvGraphicFramePr>
        <p:xfrm>
          <a:off x="7800975" y="18605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>
            <a:extLst>
              <a:ext uri="{FF2B5EF4-FFF2-40B4-BE49-F238E27FC236}">
                <a16:creationId xmlns:a16="http://schemas.microsoft.com/office/drawing/2014/main" id="{AB727CCB-02BE-2E28-A3F6-AE0E01542369}"/>
              </a:ext>
            </a:extLst>
          </p:cNvPr>
          <p:cNvSpPr/>
          <p:nvPr/>
        </p:nvSpPr>
        <p:spPr>
          <a:xfrm>
            <a:off x="5819775" y="4379913"/>
            <a:ext cx="508000" cy="86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A3E4653-BB19-6A48-B974-C7CE3938A6AA}"/>
              </a:ext>
            </a:extLst>
          </p:cNvPr>
          <p:cNvGrpSpPr>
            <a:grpSpLocks/>
          </p:cNvGrpSpPr>
          <p:nvPr/>
        </p:nvGrpSpPr>
        <p:grpSpPr bwMode="auto">
          <a:xfrm>
            <a:off x="1878014" y="3059113"/>
            <a:ext cx="3927475" cy="3630612"/>
            <a:chOff x="353684" y="3059766"/>
            <a:chExt cx="3927508" cy="3629534"/>
          </a:xfrm>
        </p:grpSpPr>
        <p:pic>
          <p:nvPicPr>
            <p:cNvPr id="23819" name="圖片 3">
              <a:extLst>
                <a:ext uri="{FF2B5EF4-FFF2-40B4-BE49-F238E27FC236}">
                  <a16:creationId xmlns:a16="http://schemas.microsoft.com/office/drawing/2014/main" id="{89686770-456E-5DBF-BD3E-130AE6843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0" name="文字方塊 16">
              <a:extLst>
                <a:ext uri="{FF2B5EF4-FFF2-40B4-BE49-F238E27FC236}">
                  <a16:creationId xmlns:a16="http://schemas.microsoft.com/office/drawing/2014/main" id="{C82111F9-7E3A-493D-2D23-9F7A0E99B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Color image</a:t>
              </a:r>
              <a:endParaRPr lang="zh-TW" alt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6E052-A37A-8B11-A643-898C989C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BB22F-9067-6883-A88D-3D598BA4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52FF2-2A89-0F21-C29B-BF462EB3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operations are helpful when working with multidimensional inputs and outputs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6A2BFC-16F0-43C9-9A54-0D5C5F0E6A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1913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Introduction to Neural Networks</a:t>
            </a:r>
          </a:p>
          <a:p>
            <a:endParaRPr lang="en-US" dirty="0"/>
          </a:p>
        </p:txBody>
      </p:sp>
      <p:sp>
        <p:nvSpPr>
          <p:cNvPr id="7" name="橢圓 19"/>
          <p:cNvSpPr/>
          <p:nvPr/>
        </p:nvSpPr>
        <p:spPr>
          <a:xfrm>
            <a:off x="3814183" y="3148846"/>
            <a:ext cx="506610" cy="50661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8" name="橢圓 20"/>
          <p:cNvSpPr/>
          <p:nvPr/>
        </p:nvSpPr>
        <p:spPr>
          <a:xfrm>
            <a:off x="3804228" y="4514459"/>
            <a:ext cx="506610" cy="50661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grpSp>
        <p:nvGrpSpPr>
          <p:cNvPr id="13" name="群組 83"/>
          <p:cNvGrpSpPr/>
          <p:nvPr/>
        </p:nvGrpSpPr>
        <p:grpSpPr>
          <a:xfrm>
            <a:off x="2388120" y="3392576"/>
            <a:ext cx="1401949" cy="1445559"/>
            <a:chOff x="1013669" y="3459098"/>
            <a:chExt cx="1588876" cy="1638300"/>
          </a:xfrm>
        </p:grpSpPr>
        <p:cxnSp>
          <p:nvCxnSpPr>
            <p:cNvPr id="14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6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手繪多邊形 103"/>
          <p:cNvSpPr/>
          <p:nvPr/>
        </p:nvSpPr>
        <p:spPr>
          <a:xfrm>
            <a:off x="3862742" y="4625471"/>
            <a:ext cx="414618" cy="312426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34" name="手繪多邊形 105"/>
          <p:cNvSpPr/>
          <p:nvPr/>
        </p:nvSpPr>
        <p:spPr>
          <a:xfrm>
            <a:off x="3846321" y="3223023"/>
            <a:ext cx="414618" cy="312426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39" name="文字方塊 112"/>
          <p:cNvSpPr txBox="1"/>
          <p:nvPr/>
        </p:nvSpPr>
        <p:spPr>
          <a:xfrm>
            <a:off x="2916588" y="2969610"/>
            <a:ext cx="302559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>
                <a:solidFill>
                  <a:srgbClr val="FFC000"/>
                </a:solidFill>
              </a:rPr>
              <a:t>1</a:t>
            </a:r>
            <a:endParaRPr lang="zh-TW" altLang="en-US" sz="2118" dirty="0">
              <a:solidFill>
                <a:srgbClr val="FFC000"/>
              </a:solidFill>
            </a:endParaRPr>
          </a:p>
        </p:txBody>
      </p:sp>
      <p:sp>
        <p:nvSpPr>
          <p:cNvPr id="40" name="文字方塊 113"/>
          <p:cNvSpPr txBox="1"/>
          <p:nvPr/>
        </p:nvSpPr>
        <p:spPr>
          <a:xfrm>
            <a:off x="2916589" y="3488713"/>
            <a:ext cx="537150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>
                <a:solidFill>
                  <a:srgbClr val="FFC000"/>
                </a:solidFill>
              </a:rPr>
              <a:t>-2</a:t>
            </a:r>
            <a:endParaRPr lang="zh-TW" altLang="en-US" sz="2118" dirty="0">
              <a:solidFill>
                <a:srgbClr val="FFC000"/>
              </a:solidFill>
            </a:endParaRPr>
          </a:p>
        </p:txBody>
      </p:sp>
      <p:sp>
        <p:nvSpPr>
          <p:cNvPr id="41" name="文字方塊 114"/>
          <p:cNvSpPr txBox="1"/>
          <p:nvPr/>
        </p:nvSpPr>
        <p:spPr>
          <a:xfrm>
            <a:off x="2797290" y="4827358"/>
            <a:ext cx="631268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>
                <a:solidFill>
                  <a:srgbClr val="FFC000"/>
                </a:solidFill>
              </a:rPr>
              <a:t>1</a:t>
            </a:r>
            <a:endParaRPr lang="zh-TW" altLang="en-US" sz="2118" dirty="0">
              <a:solidFill>
                <a:srgbClr val="FFC000"/>
              </a:solidFill>
            </a:endParaRPr>
          </a:p>
        </p:txBody>
      </p:sp>
      <p:sp>
        <p:nvSpPr>
          <p:cNvPr id="42" name="文字方塊 115"/>
          <p:cNvSpPr txBox="1"/>
          <p:nvPr/>
        </p:nvSpPr>
        <p:spPr>
          <a:xfrm>
            <a:off x="2931653" y="4324141"/>
            <a:ext cx="631268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>
                <a:solidFill>
                  <a:srgbClr val="FFC000"/>
                </a:solidFill>
              </a:rPr>
              <a:t>-1</a:t>
            </a:r>
            <a:endParaRPr lang="zh-TW" altLang="en-US" sz="2118" dirty="0">
              <a:solidFill>
                <a:srgbClr val="FFC000"/>
              </a:solidFill>
            </a:endParaRPr>
          </a:p>
        </p:txBody>
      </p:sp>
      <p:sp>
        <p:nvSpPr>
          <p:cNvPr id="46" name="矩形 131"/>
          <p:cNvSpPr/>
          <p:nvPr/>
        </p:nvSpPr>
        <p:spPr>
          <a:xfrm>
            <a:off x="3839728" y="5607814"/>
            <a:ext cx="404371" cy="3959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cxnSp>
        <p:nvCxnSpPr>
          <p:cNvPr id="47" name="直線單箭頭接點 132"/>
          <p:cNvCxnSpPr/>
          <p:nvPr/>
        </p:nvCxnSpPr>
        <p:spPr>
          <a:xfrm flipV="1">
            <a:off x="4039466" y="5181889"/>
            <a:ext cx="0" cy="338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133"/>
          <p:cNvSpPr txBox="1"/>
          <p:nvPr/>
        </p:nvSpPr>
        <p:spPr>
          <a:xfrm>
            <a:off x="3831716" y="5600876"/>
            <a:ext cx="389717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>
                <a:solidFill>
                  <a:srgbClr val="00B050"/>
                </a:solidFill>
              </a:rPr>
              <a:t>1</a:t>
            </a:r>
            <a:endParaRPr lang="zh-TW" altLang="en-US" sz="2118" dirty="0">
              <a:solidFill>
                <a:srgbClr val="00B050"/>
              </a:solidFill>
            </a:endParaRPr>
          </a:p>
        </p:txBody>
      </p:sp>
      <p:sp>
        <p:nvSpPr>
          <p:cNvPr id="49" name="文字方塊 134"/>
          <p:cNvSpPr txBox="1"/>
          <p:nvPr/>
        </p:nvSpPr>
        <p:spPr>
          <a:xfrm>
            <a:off x="3536533" y="2923446"/>
            <a:ext cx="379466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>
                <a:solidFill>
                  <a:srgbClr val="FF0000"/>
                </a:solidFill>
              </a:rPr>
              <a:t>4</a:t>
            </a:r>
            <a:endParaRPr lang="zh-TW" altLang="en-US" sz="2118" dirty="0">
              <a:solidFill>
                <a:srgbClr val="FF0000"/>
              </a:solidFill>
            </a:endParaRPr>
          </a:p>
        </p:txBody>
      </p:sp>
      <p:sp>
        <p:nvSpPr>
          <p:cNvPr id="50" name="文字方塊 135"/>
          <p:cNvSpPr txBox="1"/>
          <p:nvPr/>
        </p:nvSpPr>
        <p:spPr>
          <a:xfrm>
            <a:off x="3435911" y="4338622"/>
            <a:ext cx="602395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>
                <a:solidFill>
                  <a:srgbClr val="FF0000"/>
                </a:solidFill>
              </a:rPr>
              <a:t>-2</a:t>
            </a:r>
            <a:endParaRPr lang="zh-TW" altLang="en-US" sz="2118" dirty="0">
              <a:solidFill>
                <a:srgbClr val="FF0000"/>
              </a:solidFill>
            </a:endParaRPr>
          </a:p>
        </p:txBody>
      </p:sp>
      <p:sp>
        <p:nvSpPr>
          <p:cNvPr id="51" name="文字方塊 137"/>
          <p:cNvSpPr txBox="1"/>
          <p:nvPr/>
        </p:nvSpPr>
        <p:spPr>
          <a:xfrm>
            <a:off x="4152959" y="2889094"/>
            <a:ext cx="716155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>
                <a:solidFill>
                  <a:srgbClr val="0000FF"/>
                </a:solidFill>
              </a:rPr>
              <a:t>0.98</a:t>
            </a:r>
            <a:endParaRPr lang="zh-TW" altLang="en-US" sz="2118" dirty="0">
              <a:solidFill>
                <a:srgbClr val="0000FF"/>
              </a:solidFill>
            </a:endParaRPr>
          </a:p>
        </p:txBody>
      </p:sp>
      <p:sp>
        <p:nvSpPr>
          <p:cNvPr id="52" name="文字方塊 138"/>
          <p:cNvSpPr txBox="1"/>
          <p:nvPr/>
        </p:nvSpPr>
        <p:spPr>
          <a:xfrm>
            <a:off x="4172652" y="4305739"/>
            <a:ext cx="716155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>
                <a:solidFill>
                  <a:srgbClr val="0000FF"/>
                </a:solidFill>
              </a:rPr>
              <a:t>0.12</a:t>
            </a:r>
            <a:endParaRPr lang="zh-TW" altLang="en-US" sz="2118" dirty="0">
              <a:solidFill>
                <a:srgbClr val="0000FF"/>
              </a:solidFill>
            </a:endParaRPr>
          </a:p>
        </p:txBody>
      </p:sp>
      <p:sp>
        <p:nvSpPr>
          <p:cNvPr id="59" name="矩形 77"/>
          <p:cNvSpPr/>
          <p:nvPr/>
        </p:nvSpPr>
        <p:spPr>
          <a:xfrm>
            <a:off x="2070379" y="3232890"/>
            <a:ext cx="302559" cy="302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60" name="矩形 78"/>
          <p:cNvSpPr/>
          <p:nvPr/>
        </p:nvSpPr>
        <p:spPr>
          <a:xfrm>
            <a:off x="2042812" y="4681513"/>
            <a:ext cx="302559" cy="302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61" name="文字方塊 80"/>
          <p:cNvSpPr txBox="1"/>
          <p:nvPr/>
        </p:nvSpPr>
        <p:spPr>
          <a:xfrm>
            <a:off x="2081116" y="3221018"/>
            <a:ext cx="302559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>
                <a:solidFill>
                  <a:srgbClr val="0000FF"/>
                </a:solidFill>
              </a:rPr>
              <a:t>1</a:t>
            </a:r>
            <a:endParaRPr lang="zh-TW" altLang="en-US" sz="2118" dirty="0">
              <a:solidFill>
                <a:srgbClr val="0000FF"/>
              </a:solidFill>
            </a:endParaRPr>
          </a:p>
        </p:txBody>
      </p:sp>
      <p:sp>
        <p:nvSpPr>
          <p:cNvPr id="62" name="文字方塊 81"/>
          <p:cNvSpPr txBox="1"/>
          <p:nvPr/>
        </p:nvSpPr>
        <p:spPr>
          <a:xfrm>
            <a:off x="1995885" y="4623681"/>
            <a:ext cx="431242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>
                <a:solidFill>
                  <a:srgbClr val="0000FF"/>
                </a:solidFill>
              </a:rPr>
              <a:t>-1</a:t>
            </a:r>
            <a:endParaRPr lang="zh-TW" altLang="en-US" sz="2118" dirty="0">
              <a:solidFill>
                <a:srgbClr val="0000FF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9C47BE-607A-43F6-A312-A27801BF5C1D}"/>
              </a:ext>
            </a:extLst>
          </p:cNvPr>
          <p:cNvSpPr txBox="1"/>
          <p:nvPr/>
        </p:nvSpPr>
        <p:spPr>
          <a:xfrm>
            <a:off x="3046250" y="6640746"/>
            <a:ext cx="6099501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2" dirty="0"/>
              <a:t>Slide credit: Hung-</a:t>
            </a:r>
            <a:r>
              <a:rPr lang="en-US" sz="882" dirty="0" err="1"/>
              <a:t>yi</a:t>
            </a:r>
            <a:r>
              <a:rPr lang="en-US" sz="882" dirty="0"/>
              <a:t> Lee – Deep Learning Tutorial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7"/>
              <p:cNvSpPr txBox="1"/>
              <p:nvPr/>
            </p:nvSpPr>
            <p:spPr>
              <a:xfrm>
                <a:off x="5116832" y="4370398"/>
                <a:ext cx="4140429" cy="380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71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7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71" i="1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  <m:r>
                            <a:rPr lang="en-US" altLang="zh-TW" sz="247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71" i="1">
                              <a:latin typeface="Cambria Math" panose="02040503050406030204" pitchFamily="18" charset="0"/>
                            </a:rPr>
                            <m:t>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71" dirty="0"/>
              </a:p>
            </p:txBody>
          </p:sp>
        </mc:Choice>
        <mc:Fallback xmlns="">
          <p:sp>
            <p:nvSpPr>
              <p:cNvPr id="82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32" y="4370398"/>
                <a:ext cx="4140429" cy="380232"/>
              </a:xfrm>
              <a:prstGeom prst="rect">
                <a:avLst/>
              </a:prstGeom>
              <a:blipFill>
                <a:blip r:embed="rId2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2"/>
              <p:cNvSpPr txBox="1"/>
              <p:nvPr/>
            </p:nvSpPr>
            <p:spPr>
              <a:xfrm>
                <a:off x="7086022" y="4246089"/>
                <a:ext cx="613566" cy="541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118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118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118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118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118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022" y="4246089"/>
                <a:ext cx="613566" cy="541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69"/>
              <p:cNvSpPr txBox="1"/>
              <p:nvPr/>
            </p:nvSpPr>
            <p:spPr>
              <a:xfrm>
                <a:off x="5529365" y="4244771"/>
                <a:ext cx="1239698" cy="541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118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118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118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118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118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sz="2118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118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84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65" y="4244771"/>
                <a:ext cx="1239698" cy="541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70"/>
              <p:cNvSpPr txBox="1"/>
              <p:nvPr/>
            </p:nvSpPr>
            <p:spPr>
              <a:xfrm>
                <a:off x="7973370" y="4380836"/>
                <a:ext cx="309379" cy="380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7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471" dirty="0"/>
              </a:p>
            </p:txBody>
          </p:sp>
        </mc:Choice>
        <mc:Fallback xmlns="">
          <p:sp>
            <p:nvSpPr>
              <p:cNvPr id="85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370" y="4380836"/>
                <a:ext cx="309379" cy="380232"/>
              </a:xfrm>
              <a:prstGeom prst="rect">
                <a:avLst/>
              </a:prstGeom>
              <a:blipFill>
                <a:blip r:embed="rId5"/>
                <a:stretch>
                  <a:fillRect l="-19608" r="-17647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66"/>
              <p:cNvSpPr txBox="1"/>
              <p:nvPr/>
            </p:nvSpPr>
            <p:spPr>
              <a:xfrm>
                <a:off x="8348988" y="4433818"/>
                <a:ext cx="211596" cy="325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18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118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6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88" y="4433818"/>
                <a:ext cx="211596" cy="325923"/>
              </a:xfrm>
              <a:prstGeom prst="rect">
                <a:avLst/>
              </a:prstGeom>
              <a:blipFill>
                <a:blip r:embed="rId6"/>
                <a:stretch>
                  <a:fillRect l="-32353" r="-2941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67"/>
              <p:cNvSpPr txBox="1"/>
              <p:nvPr/>
            </p:nvSpPr>
            <p:spPr>
              <a:xfrm>
                <a:off x="9588821" y="4234643"/>
                <a:ext cx="767454" cy="543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118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118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118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118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118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118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821" y="4234643"/>
                <a:ext cx="767454" cy="543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4"/>
              <p:cNvSpPr/>
              <p:nvPr/>
            </p:nvSpPr>
            <p:spPr>
              <a:xfrm>
                <a:off x="9087407" y="4320781"/>
                <a:ext cx="494045" cy="472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7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7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407" y="4320781"/>
                <a:ext cx="494045" cy="4725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96"/>
              <p:cNvSpPr txBox="1"/>
              <p:nvPr/>
            </p:nvSpPr>
            <p:spPr>
              <a:xfrm>
                <a:off x="6947303" y="5112697"/>
                <a:ext cx="613566" cy="5405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118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118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118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118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118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303" y="5112697"/>
                <a:ext cx="613566" cy="5405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右大括弧 8"/>
          <p:cNvSpPr/>
          <p:nvPr/>
        </p:nvSpPr>
        <p:spPr>
          <a:xfrm rot="5400000">
            <a:off x="7224765" y="3302417"/>
            <a:ext cx="76459" cy="3267604"/>
          </a:xfrm>
          <a:prstGeom prst="rightBrace">
            <a:avLst>
              <a:gd name="adj1" fmla="val 1153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grpSp>
        <p:nvGrpSpPr>
          <p:cNvPr id="91" name="群組 3"/>
          <p:cNvGrpSpPr/>
          <p:nvPr/>
        </p:nvGrpSpPr>
        <p:grpSpPr>
          <a:xfrm>
            <a:off x="5563928" y="3163401"/>
            <a:ext cx="3407856" cy="773891"/>
            <a:chOff x="-90748" y="4911258"/>
            <a:chExt cx="3862236" cy="877076"/>
          </a:xfrm>
        </p:grpSpPr>
        <p:sp>
          <p:nvSpPr>
            <p:cNvPr id="92" name="矩形 70"/>
            <p:cNvSpPr/>
            <p:nvPr/>
          </p:nvSpPr>
          <p:spPr>
            <a:xfrm>
              <a:off x="2614785" y="4922520"/>
              <a:ext cx="450868" cy="85455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118" dirty="0"/>
                <a:t>b</a:t>
              </a:r>
              <a:endParaRPr lang="zh-TW" altLang="en-US" sz="2118" baseline="30000" dirty="0"/>
            </a:p>
          </p:txBody>
        </p:sp>
        <p:sp>
          <p:nvSpPr>
            <p:cNvPr id="93" name="矩形 142"/>
            <p:cNvSpPr/>
            <p:nvPr/>
          </p:nvSpPr>
          <p:spPr>
            <a:xfrm>
              <a:off x="719464" y="4920295"/>
              <a:ext cx="807843" cy="8323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118" dirty="0"/>
                <a:t>W</a:t>
              </a:r>
              <a:endParaRPr lang="zh-TW" altLang="en-US" sz="2118" baseline="30000" dirty="0"/>
            </a:p>
          </p:txBody>
        </p:sp>
        <p:sp>
          <p:nvSpPr>
            <p:cNvPr id="94" name="矩形 143"/>
            <p:cNvSpPr/>
            <p:nvPr/>
          </p:nvSpPr>
          <p:spPr>
            <a:xfrm>
              <a:off x="1616336" y="4911258"/>
              <a:ext cx="441359" cy="8770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118" dirty="0"/>
                <a:t>x</a:t>
              </a:r>
              <a:endParaRPr lang="zh-TW" altLang="en-US" sz="2118" dirty="0"/>
            </a:p>
          </p:txBody>
        </p:sp>
        <p:sp>
          <p:nvSpPr>
            <p:cNvPr id="95" name="文字方塊 2"/>
            <p:cNvSpPr txBox="1"/>
            <p:nvPr/>
          </p:nvSpPr>
          <p:spPr>
            <a:xfrm>
              <a:off x="2226981" y="5106861"/>
              <a:ext cx="360621" cy="474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118" dirty="0"/>
                <a:t>+</a:t>
              </a:r>
              <a:endParaRPr lang="zh-TW" altLang="en-US" sz="211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144"/>
                <p:cNvSpPr txBox="1"/>
                <p:nvPr/>
              </p:nvSpPr>
              <p:spPr>
                <a:xfrm>
                  <a:off x="-90748" y="5165130"/>
                  <a:ext cx="3862236" cy="3693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2118" dirty="0"/>
                    <a:t>      </a:t>
                  </a:r>
                  <a14:m>
                    <m:oMath xmlns:m="http://schemas.openxmlformats.org/officeDocument/2006/math">
                      <m:r>
                        <a:rPr lang="zh-TW" altLang="en-US" sz="2118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11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118" i="1">
                              <a:latin typeface="Cambria Math" panose="02040503050406030204" pitchFamily="18" charset="0"/>
                            </a:rPr>
                            <m:t>                                      </m:t>
                          </m:r>
                        </m:e>
                      </m:d>
                      <m:r>
                        <a:rPr lang="en-US" altLang="zh-TW" sz="2118" i="1">
                          <a:latin typeface="Cambria Math" panose="02040503050406030204" pitchFamily="18" charset="0"/>
                        </a:rPr>
                        <m:t> = </m:t>
                      </m:r>
                    </m:oMath>
                  </a14:m>
                  <a:endParaRPr lang="zh-TW" altLang="en-US" sz="2118" dirty="0"/>
                </a:p>
              </p:txBody>
            </p:sp>
          </mc:Choice>
          <mc:Fallback xmlns="">
            <p:sp>
              <p:nvSpPr>
                <p:cNvPr id="96" name="文字方塊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0748" y="5165130"/>
                  <a:ext cx="3862236" cy="36937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矩形 88"/>
          <p:cNvSpPr/>
          <p:nvPr/>
        </p:nvSpPr>
        <p:spPr>
          <a:xfrm>
            <a:off x="9073999" y="3160969"/>
            <a:ext cx="389434" cy="7738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a</a:t>
            </a:r>
            <a:endParaRPr lang="zh-TW" altLang="en-US" sz="2118" baseline="30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A9A2-7FCB-7275-1572-5ACA04217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7C936-A608-461B-720F-EB834347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4119-6294-2DAE-2FCC-02E63CE0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6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8" grpId="0"/>
      <p:bldP spid="49" grpId="0"/>
      <p:bldP spid="50" grpId="0"/>
      <p:bldP spid="51" grpId="0"/>
      <p:bldP spid="52" grpId="0"/>
      <p:bldP spid="61" grpId="0"/>
      <p:bldP spid="62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 animBg="1"/>
      <p:bldP spid="9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C20E90-473A-4278-9819-87AEE72DD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C10DF-D5C7-48A0-809D-F91EA5AB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621F-038C-4C0A-A977-E5D8A68E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AE207D-D193-420A-8A57-8989FCF1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0E8E-D954-43BD-A31A-17731766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4646"/>
            <a:ext cx="9144000" cy="402870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E45D0-E242-4F16-B4BC-685386FB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2478797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446" y="302623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0446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57"/>
                </a:lnTo>
                <a:lnTo>
                  <a:pt x="213171" y="2757905"/>
                </a:lnTo>
                <a:lnTo>
                  <a:pt x="0" y="2757905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0446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3618" y="3026238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19874" y="310561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4447115" y="6564948"/>
            <a:ext cx="5779770" cy="24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z="1400" spc="-5">
                <a:solidFill>
                  <a:schemeClr val="bg1"/>
                </a:solidFill>
              </a:rPr>
              <a:t>Presented by Dr. Muhammad Nouman Noor</a:t>
            </a:r>
            <a:endParaRPr sz="1400" spc="-5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5483" y="503851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48249" y="1762093"/>
            <a:ext cx="20789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15395" y="4561371"/>
            <a:ext cx="556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35373" y="3045947"/>
            <a:ext cx="644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02422" y="4594177"/>
            <a:ext cx="594360" cy="6794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R="28575" algn="r">
              <a:spcBef>
                <a:spcPts val="515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R="5080" algn="r">
              <a:spcBef>
                <a:spcPts val="4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>
              <a:latin typeface="Arial"/>
              <a:cs typeface="Arial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FCA155E-444A-44C8-9D2C-1B169ED7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25D8CA-C710-4624-B1A4-0366370A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446" y="302623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0446" y="302623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0446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57"/>
                </a:lnTo>
                <a:lnTo>
                  <a:pt x="213171" y="2757905"/>
                </a:lnTo>
                <a:lnTo>
                  <a:pt x="0" y="2757905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446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03618" y="3026238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69890" y="3312681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131599" y="0"/>
                </a:moveTo>
                <a:lnTo>
                  <a:pt x="0" y="0"/>
                </a:lnTo>
                <a:lnTo>
                  <a:pt x="0" y="663213"/>
                </a:lnTo>
                <a:lnTo>
                  <a:pt x="131599" y="663213"/>
                </a:lnTo>
                <a:lnTo>
                  <a:pt x="131599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69892" y="3161984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8" y="0"/>
                </a:lnTo>
                <a:lnTo>
                  <a:pt x="282299" y="0"/>
                </a:lnTo>
                <a:lnTo>
                  <a:pt x="282299" y="663210"/>
                </a:lnTo>
                <a:lnTo>
                  <a:pt x="131598" y="813909"/>
                </a:lnTo>
                <a:lnTo>
                  <a:pt x="0" y="813909"/>
                </a:lnTo>
                <a:lnTo>
                  <a:pt x="0" y="15069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9892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8" y="150697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01489" y="3312681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48247" y="1762095"/>
            <a:ext cx="7898130" cy="3631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800">
              <a:latin typeface="Arial"/>
              <a:cs typeface="Arial"/>
            </a:endParaRPr>
          </a:p>
          <a:p>
            <a:pPr marR="67945" algn="ctr"/>
            <a:r>
              <a:rPr sz="2400" spc="-5" dirty="0">
                <a:latin typeface="Arial"/>
                <a:cs typeface="Arial"/>
              </a:rPr>
              <a:t>5x5x3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83970">
              <a:spcBef>
                <a:spcPts val="155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L="4458970">
              <a:lnSpc>
                <a:spcPts val="2135"/>
              </a:lnSpc>
              <a:spcBef>
                <a:spcPts val="1580"/>
              </a:spcBef>
            </a:pPr>
            <a:r>
              <a:rPr b="1" spc="-10" dirty="0">
                <a:latin typeface="Arial"/>
                <a:cs typeface="Arial"/>
              </a:rPr>
              <a:t>Convolve </a:t>
            </a:r>
            <a:r>
              <a:rPr spc="-5" dirty="0">
                <a:latin typeface="Arial"/>
                <a:cs typeface="Arial"/>
              </a:rPr>
              <a:t>the filter </a:t>
            </a:r>
            <a:r>
              <a:rPr spc="-10" dirty="0">
                <a:latin typeface="Arial"/>
                <a:cs typeface="Arial"/>
              </a:rPr>
              <a:t>with </a:t>
            </a:r>
            <a:r>
              <a:rPr spc="-5" dirty="0">
                <a:latin typeface="Arial"/>
                <a:cs typeface="Arial"/>
              </a:rPr>
              <a:t>the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  <a:p>
            <a:pPr marL="4458970" marR="26034">
              <a:lnSpc>
                <a:spcPts val="2200"/>
              </a:lnSpc>
              <a:spcBef>
                <a:spcPts val="15"/>
              </a:spcBef>
            </a:pPr>
            <a:r>
              <a:rPr spc="-10" dirty="0">
                <a:latin typeface="Arial"/>
                <a:cs typeface="Arial"/>
              </a:rPr>
              <a:t>i.e. </a:t>
            </a:r>
            <a:r>
              <a:rPr spc="-5" dirty="0">
                <a:latin typeface="Arial"/>
                <a:cs typeface="Arial"/>
              </a:rPr>
              <a:t>“slide </a:t>
            </a:r>
            <a:r>
              <a:rPr spc="-10" dirty="0">
                <a:latin typeface="Arial"/>
                <a:cs typeface="Arial"/>
              </a:rPr>
              <a:t>over </a:t>
            </a:r>
            <a:r>
              <a:rPr spc="-5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image </a:t>
            </a:r>
            <a:r>
              <a:rPr spc="-20" dirty="0">
                <a:latin typeface="Arial"/>
                <a:cs typeface="Arial"/>
              </a:rPr>
              <a:t>spatially,  </a:t>
            </a:r>
            <a:r>
              <a:rPr spc="-5" dirty="0">
                <a:latin typeface="Arial"/>
                <a:cs typeface="Arial"/>
              </a:rPr>
              <a:t>computing </a:t>
            </a:r>
            <a:r>
              <a:rPr spc="-10" dirty="0">
                <a:latin typeface="Arial"/>
                <a:cs typeface="Arial"/>
              </a:rPr>
              <a:t>dot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products”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 marL="864235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L="269875">
              <a:spcBef>
                <a:spcPts val="919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A232D99-2EC6-48AB-A4DE-5CF1FAA9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6AD07AC-3F2D-41D2-933C-A2491C0AA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16" name="Footer Placeholder 43">
            <a:extLst>
              <a:ext uri="{FF2B5EF4-FFF2-40B4-BE49-F238E27FC236}">
                <a16:creationId xmlns:a16="http://schemas.microsoft.com/office/drawing/2014/main" id="{B22D8DC7-C025-401D-8C41-E155EEE9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77000"/>
            <a:ext cx="2895600" cy="457200"/>
          </a:xfrm>
        </p:spPr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446" y="302623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0446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57"/>
                </a:lnTo>
                <a:lnTo>
                  <a:pt x="213171" y="2757905"/>
                </a:lnTo>
                <a:lnTo>
                  <a:pt x="0" y="2757905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0446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3618" y="3026238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19874" y="310561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5483" y="4529573"/>
            <a:ext cx="873125" cy="8089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607060">
              <a:spcBef>
                <a:spcPts val="1019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925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69890" y="3312681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131599" y="0"/>
                </a:moveTo>
                <a:lnTo>
                  <a:pt x="0" y="0"/>
                </a:lnTo>
                <a:lnTo>
                  <a:pt x="0" y="663213"/>
                </a:lnTo>
                <a:lnTo>
                  <a:pt x="131599" y="663213"/>
                </a:lnTo>
                <a:lnTo>
                  <a:pt x="131599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9892" y="3161984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8" y="0"/>
                </a:lnTo>
                <a:lnTo>
                  <a:pt x="282299" y="0"/>
                </a:lnTo>
                <a:lnTo>
                  <a:pt x="282299" y="663210"/>
                </a:lnTo>
                <a:lnTo>
                  <a:pt x="131598" y="813909"/>
                </a:lnTo>
                <a:lnTo>
                  <a:pt x="0" y="813909"/>
                </a:lnTo>
                <a:lnTo>
                  <a:pt x="0" y="15069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9892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8" y="150697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01489" y="3312681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17114" y="2543167"/>
            <a:ext cx="1484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5x5x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1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8249" y="1762093"/>
            <a:ext cx="20789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4815" y="3580573"/>
            <a:ext cx="3451860" cy="84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b="1" spc="-10" dirty="0">
                <a:latin typeface="Arial"/>
                <a:cs typeface="Arial"/>
              </a:rPr>
              <a:t>Convolve </a:t>
            </a:r>
            <a:r>
              <a:rPr spc="-5" dirty="0">
                <a:latin typeface="Arial"/>
                <a:cs typeface="Arial"/>
              </a:rPr>
              <a:t>the filter </a:t>
            </a:r>
            <a:r>
              <a:rPr spc="-10" dirty="0">
                <a:latin typeface="Arial"/>
                <a:cs typeface="Arial"/>
              </a:rPr>
              <a:t>with </a:t>
            </a:r>
            <a:r>
              <a:rPr spc="-5" dirty="0">
                <a:latin typeface="Arial"/>
                <a:cs typeface="Arial"/>
              </a:rPr>
              <a:t>the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  <a:p>
            <a:pPr marL="12700" marR="26034">
              <a:lnSpc>
                <a:spcPts val="2200"/>
              </a:lnSpc>
              <a:spcBef>
                <a:spcPts val="15"/>
              </a:spcBef>
            </a:pPr>
            <a:r>
              <a:rPr spc="-10" dirty="0">
                <a:latin typeface="Arial"/>
                <a:cs typeface="Arial"/>
              </a:rPr>
              <a:t>i.e. </a:t>
            </a:r>
            <a:r>
              <a:rPr spc="-5" dirty="0">
                <a:latin typeface="Arial"/>
                <a:cs typeface="Arial"/>
              </a:rPr>
              <a:t>“slide </a:t>
            </a:r>
            <a:r>
              <a:rPr spc="-10" dirty="0">
                <a:latin typeface="Arial"/>
                <a:cs typeface="Arial"/>
              </a:rPr>
              <a:t>over </a:t>
            </a:r>
            <a:r>
              <a:rPr spc="-5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image </a:t>
            </a:r>
            <a:r>
              <a:rPr spc="-20" dirty="0">
                <a:latin typeface="Arial"/>
                <a:cs typeface="Arial"/>
              </a:rPr>
              <a:t>spatially,  </a:t>
            </a:r>
            <a:r>
              <a:rPr spc="-5" dirty="0">
                <a:latin typeface="Arial"/>
                <a:cs typeface="Arial"/>
              </a:rPr>
              <a:t>computing </a:t>
            </a:r>
            <a:r>
              <a:rPr spc="-10" dirty="0">
                <a:latin typeface="Arial"/>
                <a:cs typeface="Arial"/>
              </a:rPr>
              <a:t>dot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products”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24598" y="1436699"/>
            <a:ext cx="2877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Filters </a:t>
            </a:r>
            <a:r>
              <a:rPr spc="-10" dirty="0">
                <a:solidFill>
                  <a:srgbClr val="0000FF"/>
                </a:solidFill>
                <a:latin typeface="Arial"/>
                <a:cs typeface="Arial"/>
              </a:rPr>
              <a:t>always extend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24598" y="1703399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0000FF"/>
                </a:solidFill>
                <a:latin typeface="Arial"/>
                <a:cs typeface="Arial"/>
              </a:rPr>
              <a:t>depth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of the input</a:t>
            </a:r>
            <a:r>
              <a:rPr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76998" y="2057403"/>
            <a:ext cx="547370" cy="488315"/>
          </a:xfrm>
          <a:custGeom>
            <a:avLst/>
            <a:gdLst/>
            <a:ahLst/>
            <a:cxnLst/>
            <a:rect l="l" t="t" r="r" b="b"/>
            <a:pathLst>
              <a:path w="547370" h="488314">
                <a:moveTo>
                  <a:pt x="547147" y="0"/>
                </a:moveTo>
                <a:lnTo>
                  <a:pt x="0" y="487863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12289" y="2432556"/>
            <a:ext cx="43180" cy="40640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21774" y="0"/>
                </a:moveTo>
                <a:lnTo>
                  <a:pt x="0" y="40509"/>
                </a:lnTo>
                <a:lnTo>
                  <a:pt x="42724" y="23483"/>
                </a:lnTo>
                <a:lnTo>
                  <a:pt x="21774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79672" y="1585348"/>
            <a:ext cx="2527300" cy="223520"/>
          </a:xfrm>
          <a:custGeom>
            <a:avLst/>
            <a:gdLst/>
            <a:ahLst/>
            <a:cxnLst/>
            <a:rect l="l" t="t" r="r" b="b"/>
            <a:pathLst>
              <a:path w="2527300" h="223519">
                <a:moveTo>
                  <a:pt x="2526966" y="0"/>
                </a:moveTo>
                <a:lnTo>
                  <a:pt x="0" y="223270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36614" y="1792945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672" y="0"/>
                </a:moveTo>
                <a:lnTo>
                  <a:pt x="0" y="19477"/>
                </a:lnTo>
                <a:lnTo>
                  <a:pt x="44442" y="31343"/>
                </a:lnTo>
                <a:lnTo>
                  <a:pt x="41672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C1CE7EE-4761-4FAB-822B-3BC2FB60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D97AEB9F-73AC-46BF-ADC5-7DA82724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25" name="Footer Placeholder 43">
            <a:extLst>
              <a:ext uri="{FF2B5EF4-FFF2-40B4-BE49-F238E27FC236}">
                <a16:creationId xmlns:a16="http://schemas.microsoft.com/office/drawing/2014/main" id="{19DED263-B362-4FF3-8739-60263218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77000"/>
            <a:ext cx="2895600" cy="457200"/>
          </a:xfrm>
        </p:spPr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2395" y="317079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2395" y="317079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2397" y="3020097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6"/>
                </a:moveTo>
                <a:lnTo>
                  <a:pt x="150696" y="0"/>
                </a:lnTo>
                <a:lnTo>
                  <a:pt x="282299" y="0"/>
                </a:lnTo>
                <a:lnTo>
                  <a:pt x="282299" y="663197"/>
                </a:lnTo>
                <a:lnTo>
                  <a:pt x="131601" y="813897"/>
                </a:lnTo>
                <a:lnTo>
                  <a:pt x="0" y="813897"/>
                </a:lnTo>
                <a:lnTo>
                  <a:pt x="0" y="150696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2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6"/>
                </a:moveTo>
                <a:lnTo>
                  <a:pt x="131601" y="150696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93997" y="3170794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8644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8"/>
                </a:moveTo>
                <a:lnTo>
                  <a:pt x="7196" y="96534"/>
                </a:lnTo>
                <a:lnTo>
                  <a:pt x="27234" y="57787"/>
                </a:lnTo>
                <a:lnTo>
                  <a:pt x="57790" y="27233"/>
                </a:lnTo>
                <a:lnTo>
                  <a:pt x="96536" y="7194"/>
                </a:lnTo>
                <a:lnTo>
                  <a:pt x="141148" y="0"/>
                </a:lnTo>
                <a:lnTo>
                  <a:pt x="195165" y="10743"/>
                </a:lnTo>
                <a:lnTo>
                  <a:pt x="240949" y="41342"/>
                </a:lnTo>
                <a:lnTo>
                  <a:pt x="271551" y="87136"/>
                </a:lnTo>
                <a:lnTo>
                  <a:pt x="282298" y="141148"/>
                </a:lnTo>
                <a:lnTo>
                  <a:pt x="275102" y="185761"/>
                </a:lnTo>
                <a:lnTo>
                  <a:pt x="255064" y="224507"/>
                </a:lnTo>
                <a:lnTo>
                  <a:pt x="224507" y="255063"/>
                </a:lnTo>
                <a:lnTo>
                  <a:pt x="185762" y="275102"/>
                </a:lnTo>
                <a:lnTo>
                  <a:pt x="141148" y="282298"/>
                </a:lnTo>
                <a:lnTo>
                  <a:pt x="96536" y="275102"/>
                </a:lnTo>
                <a:lnTo>
                  <a:pt x="57790" y="255063"/>
                </a:lnTo>
                <a:lnTo>
                  <a:pt x="27234" y="224507"/>
                </a:lnTo>
                <a:lnTo>
                  <a:pt x="7196" y="185761"/>
                </a:lnTo>
                <a:lnTo>
                  <a:pt x="0" y="141148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69146" y="3427046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88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6" y="2372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4847" y="3040347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6" y="3866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0945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31519" y="44119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60911" y="48036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5871" y="279132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8"/>
                </a:lnTo>
                <a:lnTo>
                  <a:pt x="213173" y="2014668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5871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5871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9044" y="279132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95821" y="1698623"/>
            <a:ext cx="3359785" cy="9404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93495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40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28259" y="1867500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86194" y="207212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14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1" y="0"/>
                </a:moveTo>
                <a:lnTo>
                  <a:pt x="0" y="523188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74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3"/>
                </a:lnTo>
                <a:lnTo>
                  <a:pt x="34587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52618" y="3742969"/>
            <a:ext cx="354965" cy="127000"/>
          </a:xfrm>
          <a:custGeom>
            <a:avLst/>
            <a:gdLst/>
            <a:ahLst/>
            <a:cxnLst/>
            <a:rect l="l" t="t" r="r" b="b"/>
            <a:pathLst>
              <a:path w="354964" h="127000">
                <a:moveTo>
                  <a:pt x="354474" y="126574"/>
                </a:moveTo>
                <a:lnTo>
                  <a:pt x="0" y="0"/>
                </a:lnTo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11918" y="3728146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75" y="0"/>
                </a:moveTo>
                <a:lnTo>
                  <a:pt x="0" y="274"/>
                </a:lnTo>
                <a:lnTo>
                  <a:pt x="35399" y="29624"/>
                </a:lnTo>
                <a:lnTo>
                  <a:pt x="45975" y="0"/>
                </a:lnTo>
                <a:close/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67990" y="3670375"/>
            <a:ext cx="4784090" cy="112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1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number:</a:t>
            </a:r>
            <a:endParaRPr>
              <a:latin typeface="Arial"/>
              <a:cs typeface="Arial"/>
            </a:endParaRPr>
          </a:p>
          <a:p>
            <a:pPr marL="12700" marR="219075">
              <a:lnSpc>
                <a:spcPts val="2200"/>
              </a:lnSpc>
              <a:spcBef>
                <a:spcPts val="15"/>
              </a:spcBef>
            </a:pPr>
            <a:r>
              <a:rPr spc="-5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result </a:t>
            </a:r>
            <a:r>
              <a:rPr spc="-5" dirty="0">
                <a:latin typeface="Arial"/>
                <a:cs typeface="Arial"/>
              </a:rPr>
              <a:t>of taking </a:t>
            </a:r>
            <a:r>
              <a:rPr dirty="0">
                <a:latin typeface="Arial"/>
                <a:cs typeface="Arial"/>
              </a:rPr>
              <a:t>a </a:t>
            </a:r>
            <a:r>
              <a:rPr spc="-10" dirty="0">
                <a:latin typeface="Arial"/>
                <a:cs typeface="Arial"/>
              </a:rPr>
              <a:t>dot product between </a:t>
            </a:r>
            <a:r>
              <a:rPr spc="-5" dirty="0">
                <a:latin typeface="Arial"/>
                <a:cs typeface="Arial"/>
              </a:rPr>
              <a:t>the  filter </a:t>
            </a:r>
            <a:r>
              <a:rPr spc="-10" dirty="0">
                <a:latin typeface="Arial"/>
                <a:cs typeface="Arial"/>
              </a:rPr>
              <a:t>and </a:t>
            </a:r>
            <a:r>
              <a:rPr dirty="0">
                <a:latin typeface="Arial"/>
                <a:cs typeface="Arial"/>
              </a:rPr>
              <a:t>a </a:t>
            </a:r>
            <a:r>
              <a:rPr spc="-10" dirty="0">
                <a:latin typeface="Arial"/>
                <a:cs typeface="Arial"/>
              </a:rPr>
              <a:t>small 5x5x3 chunk </a:t>
            </a:r>
            <a:r>
              <a:rPr spc="-5" dirty="0">
                <a:latin typeface="Arial"/>
                <a:cs typeface="Arial"/>
              </a:rPr>
              <a:t>of the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120"/>
              </a:lnSpc>
            </a:pPr>
            <a:r>
              <a:rPr spc="-10" dirty="0">
                <a:latin typeface="Arial"/>
                <a:cs typeface="Arial"/>
              </a:rPr>
              <a:t>(i.e. 5*5*3 </a:t>
            </a:r>
            <a:r>
              <a:rPr dirty="0">
                <a:latin typeface="Arial"/>
                <a:cs typeface="Arial"/>
              </a:rPr>
              <a:t>= </a:t>
            </a:r>
            <a:r>
              <a:rPr spc="-10" dirty="0">
                <a:latin typeface="Arial"/>
                <a:cs typeface="Arial"/>
              </a:rPr>
              <a:t>75-dimensional dot product </a:t>
            </a:r>
            <a:r>
              <a:rPr dirty="0">
                <a:latin typeface="Arial"/>
                <a:cs typeface="Arial"/>
              </a:rPr>
              <a:t>+</a:t>
            </a:r>
            <a:r>
              <a:rPr spc="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bias)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83066" y="2182549"/>
            <a:ext cx="282299" cy="23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40690" y="4893066"/>
            <a:ext cx="1195742" cy="393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428150EA-B7E4-49C2-AB68-CBF30FEA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F074F21-34A8-4331-A345-B2EAAE82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498E3563-B019-4306-BEB1-AC3ED0EA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2395" y="317079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2397" y="3020097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6"/>
                </a:moveTo>
                <a:lnTo>
                  <a:pt x="150696" y="0"/>
                </a:lnTo>
                <a:lnTo>
                  <a:pt x="282299" y="0"/>
                </a:lnTo>
                <a:lnTo>
                  <a:pt x="282299" y="663197"/>
                </a:lnTo>
                <a:lnTo>
                  <a:pt x="131601" y="813897"/>
                </a:lnTo>
                <a:lnTo>
                  <a:pt x="0" y="813897"/>
                </a:lnTo>
                <a:lnTo>
                  <a:pt x="0" y="150696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2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6"/>
                </a:moveTo>
                <a:lnTo>
                  <a:pt x="131601" y="150696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93997" y="3170794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8644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8"/>
                </a:moveTo>
                <a:lnTo>
                  <a:pt x="7196" y="96534"/>
                </a:lnTo>
                <a:lnTo>
                  <a:pt x="27234" y="57787"/>
                </a:lnTo>
                <a:lnTo>
                  <a:pt x="57790" y="27233"/>
                </a:lnTo>
                <a:lnTo>
                  <a:pt x="96536" y="7194"/>
                </a:lnTo>
                <a:lnTo>
                  <a:pt x="141148" y="0"/>
                </a:lnTo>
                <a:lnTo>
                  <a:pt x="195165" y="10743"/>
                </a:lnTo>
                <a:lnTo>
                  <a:pt x="240949" y="41342"/>
                </a:lnTo>
                <a:lnTo>
                  <a:pt x="271551" y="87136"/>
                </a:lnTo>
                <a:lnTo>
                  <a:pt x="282298" y="141148"/>
                </a:lnTo>
                <a:lnTo>
                  <a:pt x="275102" y="185761"/>
                </a:lnTo>
                <a:lnTo>
                  <a:pt x="255064" y="224507"/>
                </a:lnTo>
                <a:lnTo>
                  <a:pt x="224507" y="255063"/>
                </a:lnTo>
                <a:lnTo>
                  <a:pt x="185762" y="275102"/>
                </a:lnTo>
                <a:lnTo>
                  <a:pt x="141148" y="282298"/>
                </a:lnTo>
                <a:lnTo>
                  <a:pt x="96536" y="275102"/>
                </a:lnTo>
                <a:lnTo>
                  <a:pt x="57790" y="255063"/>
                </a:lnTo>
                <a:lnTo>
                  <a:pt x="27234" y="224507"/>
                </a:lnTo>
                <a:lnTo>
                  <a:pt x="7196" y="185761"/>
                </a:lnTo>
                <a:lnTo>
                  <a:pt x="0" y="141148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69146" y="3427046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8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6" y="2372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4847" y="3040347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6" y="3866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50945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31519" y="44119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60911" y="48036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5871" y="279132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8"/>
                </a:lnTo>
                <a:lnTo>
                  <a:pt x="213173" y="2014668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5871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5871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9044" y="279132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28259" y="1867500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6194" y="207212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14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1" y="0"/>
                </a:moveTo>
                <a:lnTo>
                  <a:pt x="0" y="523188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4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3"/>
                </a:lnTo>
                <a:lnTo>
                  <a:pt x="34587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95892" y="343034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4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04538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98934" y="29122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2"/>
                </a:lnTo>
                <a:lnTo>
                  <a:pt x="92224" y="1893722"/>
                </a:lnTo>
                <a:lnTo>
                  <a:pt x="92224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98934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98934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91158" y="29122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703091" y="1431046"/>
            <a:ext cx="161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b="1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95821" y="1683461"/>
            <a:ext cx="3359785" cy="95567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93495" marR="5080">
              <a:lnSpc>
                <a:spcPts val="2810"/>
              </a:lnSpc>
              <a:spcBef>
                <a:spcPts val="25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550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56453" y="48254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23962" y="4369772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43185" y="295879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39439" y="3640474"/>
            <a:ext cx="2397760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pc="-5" dirty="0">
                <a:latin typeface="Arial"/>
                <a:cs typeface="Arial"/>
              </a:rPr>
              <a:t>convolve </a:t>
            </a:r>
            <a:r>
              <a:rPr spc="-10" dirty="0">
                <a:latin typeface="Arial"/>
                <a:cs typeface="Arial"/>
              </a:rPr>
              <a:t>(slide) over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all  </a:t>
            </a:r>
            <a:r>
              <a:rPr spc="-5" dirty="0">
                <a:latin typeface="Arial"/>
                <a:cs typeface="Arial"/>
              </a:rPr>
              <a:t>spatial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locations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2C4B5EF-15D5-4390-B1E2-AEC85F3B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7739C45A-6474-4E86-9990-85D860A3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03A891AF-160F-4EC3-87E6-BC4AAABA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98934" y="29122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2"/>
                </a:lnTo>
                <a:lnTo>
                  <a:pt x="92224" y="1893722"/>
                </a:lnTo>
                <a:lnTo>
                  <a:pt x="92224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98934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8934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91158" y="29122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2395" y="317079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2397" y="3020097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6"/>
                </a:moveTo>
                <a:lnTo>
                  <a:pt x="150696" y="0"/>
                </a:lnTo>
                <a:lnTo>
                  <a:pt x="282299" y="0"/>
                </a:lnTo>
                <a:lnTo>
                  <a:pt x="282299" y="663197"/>
                </a:lnTo>
                <a:lnTo>
                  <a:pt x="131601" y="813897"/>
                </a:lnTo>
                <a:lnTo>
                  <a:pt x="0" y="813897"/>
                </a:lnTo>
                <a:lnTo>
                  <a:pt x="0" y="150696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2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6"/>
                </a:moveTo>
                <a:lnTo>
                  <a:pt x="131601" y="150696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3997" y="3170794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8644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8"/>
                </a:moveTo>
                <a:lnTo>
                  <a:pt x="7196" y="96534"/>
                </a:lnTo>
                <a:lnTo>
                  <a:pt x="27234" y="57787"/>
                </a:lnTo>
                <a:lnTo>
                  <a:pt x="57790" y="27233"/>
                </a:lnTo>
                <a:lnTo>
                  <a:pt x="96536" y="7194"/>
                </a:lnTo>
                <a:lnTo>
                  <a:pt x="141148" y="0"/>
                </a:lnTo>
                <a:lnTo>
                  <a:pt x="195165" y="10743"/>
                </a:lnTo>
                <a:lnTo>
                  <a:pt x="240949" y="41342"/>
                </a:lnTo>
                <a:lnTo>
                  <a:pt x="271551" y="87136"/>
                </a:lnTo>
                <a:lnTo>
                  <a:pt x="282298" y="141148"/>
                </a:lnTo>
                <a:lnTo>
                  <a:pt x="275102" y="185761"/>
                </a:lnTo>
                <a:lnTo>
                  <a:pt x="255064" y="224507"/>
                </a:lnTo>
                <a:lnTo>
                  <a:pt x="224507" y="255063"/>
                </a:lnTo>
                <a:lnTo>
                  <a:pt x="185762" y="275102"/>
                </a:lnTo>
                <a:lnTo>
                  <a:pt x="141148" y="282298"/>
                </a:lnTo>
                <a:lnTo>
                  <a:pt x="96536" y="275102"/>
                </a:lnTo>
                <a:lnTo>
                  <a:pt x="57790" y="255063"/>
                </a:lnTo>
                <a:lnTo>
                  <a:pt x="27234" y="224507"/>
                </a:lnTo>
                <a:lnTo>
                  <a:pt x="7196" y="185761"/>
                </a:lnTo>
                <a:lnTo>
                  <a:pt x="0" y="141148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69146" y="3427046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8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6" y="2372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4847" y="3040347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6" y="3866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0945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31519" y="44119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95821" y="233879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60911" y="48036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76739" y="1698621"/>
            <a:ext cx="2078989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5x5x3</a:t>
            </a:r>
            <a:r>
              <a:rPr sz="2400" spc="-8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8751C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28259" y="1867500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86194" y="207212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14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1" y="0"/>
                </a:moveTo>
                <a:lnTo>
                  <a:pt x="0" y="523188"/>
                </a:lnTo>
              </a:path>
            </a:pathLst>
          </a:custGeom>
          <a:ln w="9523">
            <a:solidFill>
              <a:srgbClr val="458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74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3"/>
                </a:lnTo>
                <a:lnTo>
                  <a:pt x="34587" y="0"/>
                </a:lnTo>
                <a:close/>
              </a:path>
            </a:pathLst>
          </a:custGeom>
          <a:ln w="9523">
            <a:solidFill>
              <a:srgbClr val="458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95892" y="343034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4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04538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76908" y="29122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2"/>
                </a:lnTo>
                <a:lnTo>
                  <a:pt x="92224" y="1893722"/>
                </a:lnTo>
                <a:lnTo>
                  <a:pt x="92224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76908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76908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69131" y="29122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646907" y="1673404"/>
            <a:ext cx="173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activation</a:t>
            </a:r>
            <a:r>
              <a:rPr b="1" spc="-1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maps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34432" y="48254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01942" y="4369772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21010" y="295879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39439" y="3640474"/>
            <a:ext cx="2397760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pc="-5" dirty="0">
                <a:latin typeface="Arial"/>
                <a:cs typeface="Arial"/>
              </a:rPr>
              <a:t>convolve </a:t>
            </a:r>
            <a:r>
              <a:rPr spc="-10" dirty="0">
                <a:latin typeface="Arial"/>
                <a:cs typeface="Arial"/>
              </a:rPr>
              <a:t>(slide) over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all  </a:t>
            </a:r>
            <a:r>
              <a:rPr spc="-5" dirty="0">
                <a:latin typeface="Arial"/>
                <a:cs typeface="Arial"/>
              </a:rPr>
              <a:t>spatial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locations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745871" y="279132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8"/>
                </a:lnTo>
                <a:lnTo>
                  <a:pt x="213173" y="2014668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5871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45871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59044" y="279132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114802" y="4635500"/>
            <a:ext cx="4093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consider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second,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green</a:t>
            </a:r>
            <a:r>
              <a:rPr sz="2400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65B3BC7-12C2-4FEC-A033-7C6C7007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D6AFBE48-8BE0-4A0A-983F-00AC3868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B2846D7F-C796-43AB-85A6-D2B06C75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5871" y="256272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9"/>
                </a:lnTo>
                <a:lnTo>
                  <a:pt x="213173" y="2014669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45871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5871" y="181950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9044" y="256272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7337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7337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7337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9562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31519" y="41833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60911" y="457500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52893" y="320174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4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61540" y="31860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3"/>
                </a:moveTo>
                <a:lnTo>
                  <a:pt x="43224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76712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767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76712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68935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62835" y="45968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8411" y="416039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15317" y="1444805"/>
            <a:ext cx="173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activation</a:t>
            </a:r>
            <a:r>
              <a:rPr b="1" spc="-1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maps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5821" y="2117904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25103" y="259288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43517" y="3267254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Convolution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Layer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863401" y="994333"/>
            <a:ext cx="8174355" cy="3302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/>
              <a:t>For </a:t>
            </a:r>
            <a:r>
              <a:rPr sz="2000" spc="-10" dirty="0"/>
              <a:t>example, </a:t>
            </a:r>
            <a:r>
              <a:rPr sz="2000" spc="-5" dirty="0"/>
              <a:t>if we </a:t>
            </a:r>
            <a:r>
              <a:rPr sz="2000" spc="-10" dirty="0"/>
              <a:t>had </a:t>
            </a:r>
            <a:r>
              <a:rPr sz="2000" dirty="0"/>
              <a:t>6 </a:t>
            </a:r>
            <a:r>
              <a:rPr sz="2000" spc="-10" dirty="0"/>
              <a:t>5x5 </a:t>
            </a:r>
            <a:r>
              <a:rPr sz="2000" spc="-5" dirty="0"/>
              <a:t>filters, </a:t>
            </a:r>
            <a:r>
              <a:rPr sz="2000" spc="-10" dirty="0"/>
              <a:t>we’ll get </a:t>
            </a:r>
            <a:r>
              <a:rPr sz="2000" dirty="0"/>
              <a:t>6 </a:t>
            </a:r>
            <a:r>
              <a:rPr sz="2000" spc="-10" dirty="0"/>
              <a:t>separate activation</a:t>
            </a:r>
            <a:r>
              <a:rPr sz="2000" spc="90" dirty="0"/>
              <a:t> </a:t>
            </a:r>
            <a:r>
              <a:rPr sz="2000" spc="-5" dirty="0"/>
              <a:t>maps:</a:t>
            </a:r>
            <a:endParaRPr sz="2000"/>
          </a:p>
        </p:txBody>
      </p:sp>
      <p:sp>
        <p:nvSpPr>
          <p:cNvPr id="25" name="object 25"/>
          <p:cNvSpPr/>
          <p:nvPr/>
        </p:nvSpPr>
        <p:spPr>
          <a:xfrm>
            <a:off x="7529111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F7D6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291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29110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1335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81511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FFF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815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81510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3735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33911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E0DA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339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3910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26135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86311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1"/>
                </a:lnTo>
                <a:lnTo>
                  <a:pt x="92224" y="1893721"/>
                </a:lnTo>
                <a:lnTo>
                  <a:pt x="92224" y="0"/>
                </a:lnTo>
                <a:close/>
              </a:path>
            </a:pathLst>
          </a:custGeom>
          <a:solidFill>
            <a:srgbClr val="FCE9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863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2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86310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78536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16672" y="5030867"/>
            <a:ext cx="6380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We </a:t>
            </a:r>
            <a:r>
              <a:rPr sz="2000" spc="-10" dirty="0">
                <a:latin typeface="Arial"/>
                <a:cs typeface="Arial"/>
              </a:rPr>
              <a:t>stack these </a:t>
            </a:r>
            <a:r>
              <a:rPr sz="2000" spc="-5" dirty="0">
                <a:latin typeface="Arial"/>
                <a:cs typeface="Arial"/>
              </a:rPr>
              <a:t>up to </a:t>
            </a:r>
            <a:r>
              <a:rPr sz="2000" spc="-10" dirty="0">
                <a:latin typeface="Arial"/>
                <a:cs typeface="Arial"/>
              </a:rPr>
              <a:t>get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“new image”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spc="-10" dirty="0">
                <a:latin typeface="Arial"/>
                <a:cs typeface="Arial"/>
              </a:rPr>
              <a:t>size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28x28x6!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F113E8DE-3911-4BAB-9BF6-0DE9008A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08461C0-EE40-488F-B8E9-F5B970C2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0F146A01-A225-4ECC-B890-76918882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1501" y="1076232"/>
            <a:ext cx="7653655" cy="566420"/>
          </a:xfrm>
          <a:prstGeom prst="rect">
            <a:avLst/>
          </a:prstGeom>
        </p:spPr>
        <p:txBody>
          <a:bodyPr vert="horz" wrap="square" lIns="0" tIns="27939" rIns="0" bIns="0" rtlCol="0" anchor="ctr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b="1" spc="-5" dirty="0">
                <a:latin typeface="Arial"/>
                <a:cs typeface="Arial"/>
              </a:rPr>
              <a:t>Preview: </a:t>
            </a:r>
            <a:r>
              <a:rPr sz="1800" spc="-10" dirty="0"/>
              <a:t>ConvNet </a:t>
            </a:r>
            <a:r>
              <a:rPr sz="1800" spc="-5" dirty="0"/>
              <a:t>is </a:t>
            </a:r>
            <a:r>
              <a:rPr sz="1800" dirty="0"/>
              <a:t>a </a:t>
            </a:r>
            <a:r>
              <a:rPr sz="1800" spc="-5" dirty="0"/>
              <a:t>sequence of </a:t>
            </a:r>
            <a:r>
              <a:rPr sz="1800" spc="-10" dirty="0"/>
              <a:t>Convolutional Layers, interspersed with  </a:t>
            </a:r>
            <a:r>
              <a:rPr sz="1800" spc="-5" dirty="0"/>
              <a:t>activation</a:t>
            </a:r>
            <a:r>
              <a:rPr sz="1800" spc="-35" dirty="0"/>
              <a:t> </a:t>
            </a:r>
            <a:r>
              <a:rPr sz="1800" spc="-5" dirty="0"/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1073" y="272677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213172" y="0"/>
                </a:moveTo>
                <a:lnTo>
                  <a:pt x="0" y="0"/>
                </a:lnTo>
                <a:lnTo>
                  <a:pt x="0" y="2014668"/>
                </a:lnTo>
                <a:lnTo>
                  <a:pt x="213172" y="2014668"/>
                </a:lnTo>
                <a:lnTo>
                  <a:pt x="213172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1073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1073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4245" y="272677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86723" y="434742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51024" y="227424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6114" y="473905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05871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7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6321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3"/>
                </a:moveTo>
                <a:lnTo>
                  <a:pt x="43224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8220" y="3340000"/>
            <a:ext cx="726440" cy="14046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CON</a:t>
            </a:r>
            <a:r>
              <a:rPr spc="-175" dirty="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,  </a:t>
            </a:r>
            <a:r>
              <a:rPr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  <a:p>
            <a:pPr marL="12700" marR="76835" algn="just">
              <a:lnSpc>
                <a:spcPts val="2200"/>
              </a:lnSpc>
              <a:spcBef>
                <a:spcPts val="20"/>
              </a:spcBef>
            </a:pPr>
            <a:r>
              <a:rPr spc="-10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spc="25" dirty="0">
                <a:solidFill>
                  <a:srgbClr val="0000FF"/>
                </a:solidFill>
                <a:latin typeface="Arial"/>
                <a:cs typeface="Arial"/>
              </a:rPr>
              <a:t>5x5x3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filters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15668" y="272677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213174" y="0"/>
                </a:moveTo>
                <a:lnTo>
                  <a:pt x="0" y="0"/>
                </a:lnTo>
                <a:lnTo>
                  <a:pt x="0" y="2014668"/>
                </a:lnTo>
                <a:lnTo>
                  <a:pt x="213174" y="2014668"/>
                </a:lnTo>
                <a:lnTo>
                  <a:pt x="213174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5668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5"/>
                </a:moveTo>
                <a:lnTo>
                  <a:pt x="743221" y="0"/>
                </a:lnTo>
                <a:lnTo>
                  <a:pt x="956396" y="0"/>
                </a:lnTo>
                <a:lnTo>
                  <a:pt x="956396" y="2014669"/>
                </a:lnTo>
                <a:lnTo>
                  <a:pt x="213173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5668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5"/>
                </a:moveTo>
                <a:lnTo>
                  <a:pt x="213173" y="743225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8843" y="272677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01319" y="434742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65618" y="227424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30711" y="473905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49065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7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9514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3"/>
                </a:moveTo>
                <a:lnTo>
                  <a:pt x="43224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61414" y="3340000"/>
            <a:ext cx="726440" cy="14046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CON</a:t>
            </a:r>
            <a:r>
              <a:rPr spc="-175" dirty="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,  </a:t>
            </a:r>
            <a:r>
              <a:rPr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  <a:p>
            <a:pPr marL="12700" marR="20320">
              <a:lnSpc>
                <a:spcPts val="2200"/>
              </a:lnSpc>
              <a:spcBef>
                <a:spcPts val="20"/>
              </a:spcBef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e.g.</a:t>
            </a:r>
            <a:r>
              <a:rPr spc="-1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8751C"/>
                </a:solidFill>
                <a:latin typeface="Arial"/>
                <a:cs typeface="Arial"/>
              </a:rPr>
              <a:t>10 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5x5x</a:t>
            </a:r>
            <a:r>
              <a:rPr b="1" spc="-5" dirty="0">
                <a:solidFill>
                  <a:srgbClr val="458525"/>
                </a:solidFill>
                <a:latin typeface="Arial"/>
                <a:cs typeface="Arial"/>
              </a:rPr>
              <a:t>6 </a:t>
            </a:r>
            <a:r>
              <a:rPr b="1" spc="-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filters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58862" y="272677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213174" y="0"/>
                </a:moveTo>
                <a:lnTo>
                  <a:pt x="0" y="0"/>
                </a:lnTo>
                <a:lnTo>
                  <a:pt x="0" y="2014668"/>
                </a:lnTo>
                <a:lnTo>
                  <a:pt x="213174" y="2014668"/>
                </a:lnTo>
                <a:lnTo>
                  <a:pt x="213174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58862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5"/>
                </a:moveTo>
                <a:lnTo>
                  <a:pt x="743222" y="0"/>
                </a:lnTo>
                <a:lnTo>
                  <a:pt x="956396" y="0"/>
                </a:lnTo>
                <a:lnTo>
                  <a:pt x="956396" y="2014669"/>
                </a:lnTo>
                <a:lnTo>
                  <a:pt x="213173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58862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5"/>
                </a:moveTo>
                <a:lnTo>
                  <a:pt x="213173" y="743225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72037" y="272677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39859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70309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3"/>
                </a:moveTo>
                <a:lnTo>
                  <a:pt x="43223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452209" y="3340000"/>
            <a:ext cx="72644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CON</a:t>
            </a:r>
            <a:r>
              <a:rPr spc="-175" dirty="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,  </a:t>
            </a:r>
            <a:r>
              <a:rPr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4294967295"/>
          </p:nvPr>
        </p:nvSpPr>
        <p:spPr>
          <a:xfrm>
            <a:off x="4007820" y="6527520"/>
            <a:ext cx="5779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>
                <a:solidFill>
                  <a:schemeClr val="bg1">
                    <a:lumMod val="95000"/>
                  </a:schemeClr>
                </a:solidFill>
              </a:rPr>
              <a:t>Presented by Dr. Muhammad Nouman Noor</a:t>
            </a:r>
            <a:endParaRPr spc="-5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68809" y="3078224"/>
            <a:ext cx="414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…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97706" y="473905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10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44511" y="434742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24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08813" y="227424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24</a:t>
            </a:r>
            <a:endParaRPr>
              <a:latin typeface="Arial"/>
              <a:cs typeface="Arial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C5C282E-350F-4BB5-80A4-5FE39D3C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8C46F13F-3009-4B77-AB16-77A3A1C6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1961376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F7F9CCA-3A36-3A36-B72C-060093156A42}"/>
              </a:ext>
            </a:extLst>
          </p:cNvPr>
          <p:cNvGraphicFramePr>
            <a:graphicFrameLocks/>
          </p:cNvGraphicFramePr>
          <p:nvPr/>
        </p:nvGraphicFramePr>
        <p:xfrm>
          <a:off x="2974975" y="1289050"/>
          <a:ext cx="1804986" cy="172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8" name="文字方塊 4">
            <a:extLst>
              <a:ext uri="{FF2B5EF4-FFF2-40B4-BE49-F238E27FC236}">
                <a16:creationId xmlns:a16="http://schemas.microsoft.com/office/drawing/2014/main" id="{4A77E303-AD03-D120-5E5F-706A6A54A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75" y="3013076"/>
            <a:ext cx="1246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image</a:t>
            </a:r>
            <a:endParaRPr lang="zh-TW" altLang="en-US"/>
          </a:p>
        </p:txBody>
      </p:sp>
      <p:pic>
        <p:nvPicPr>
          <p:cNvPr id="24629" name="圖片 5">
            <a:extLst>
              <a:ext uri="{FF2B5EF4-FFF2-40B4-BE49-F238E27FC236}">
                <a16:creationId xmlns:a16="http://schemas.microsoft.com/office/drawing/2014/main" id="{295527C8-5F8B-AA35-3665-945C5492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312863"/>
            <a:ext cx="191611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2">
            <a:extLst>
              <a:ext uri="{FF2B5EF4-FFF2-40B4-BE49-F238E27FC236}">
                <a16:creationId xmlns:a16="http://schemas.microsoft.com/office/drawing/2014/main" id="{32E4E234-5F60-D5EB-0CF1-F4547C3D4A71}"/>
              </a:ext>
            </a:extLst>
          </p:cNvPr>
          <p:cNvSpPr/>
          <p:nvPr/>
        </p:nvSpPr>
        <p:spPr>
          <a:xfrm>
            <a:off x="5197475" y="2151063"/>
            <a:ext cx="1881188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631" name="文字方塊 7">
            <a:extLst>
              <a:ext uri="{FF2B5EF4-FFF2-40B4-BE49-F238E27FC236}">
                <a16:creationId xmlns:a16="http://schemas.microsoft.com/office/drawing/2014/main" id="{62836CC5-9758-E262-16A9-D07FB2EA7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1" y="2743201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CC89C1F-8D28-9331-3F85-D534DA4E0597}"/>
              </a:ext>
            </a:extLst>
          </p:cNvPr>
          <p:cNvGraphicFramePr>
            <a:graphicFrameLocks noGrp="1"/>
          </p:cNvGraphicFramePr>
          <p:nvPr/>
        </p:nvGraphicFramePr>
        <p:xfrm>
          <a:off x="6110288" y="1268413"/>
          <a:ext cx="963612" cy="81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B5F62D3-106E-4F24-F974-A5F8A4BA1F25}"/>
              </a:ext>
            </a:extLst>
          </p:cNvPr>
          <p:cNvGraphicFramePr>
            <a:graphicFrameLocks noGrp="1"/>
          </p:cNvGraphicFramePr>
          <p:nvPr/>
        </p:nvGraphicFramePr>
        <p:xfrm>
          <a:off x="5027613" y="1273176"/>
          <a:ext cx="947736" cy="801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1">
            <a:extLst>
              <a:ext uri="{FF2B5EF4-FFF2-40B4-BE49-F238E27FC236}">
                <a16:creationId xmlns:a16="http://schemas.microsoft.com/office/drawing/2014/main" id="{DFD2D89D-A75A-00EB-2B08-65095F967D29}"/>
              </a:ext>
            </a:extLst>
          </p:cNvPr>
          <p:cNvSpPr/>
          <p:nvPr/>
        </p:nvSpPr>
        <p:spPr>
          <a:xfrm>
            <a:off x="2565401" y="1046163"/>
            <a:ext cx="7089775" cy="2603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8B92ECC9-3DA9-2403-C251-7CC868EBB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089" y="3898900"/>
            <a:ext cx="498475" cy="262413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3" name="矩形 40">
            <a:extLst>
              <a:ext uri="{FF2B5EF4-FFF2-40B4-BE49-F238E27FC236}">
                <a16:creationId xmlns:a16="http://schemas.microsoft.com/office/drawing/2014/main" id="{612DC7CD-8ED1-41E0-9D2D-EAA278C07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616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4" name="矩形 41">
            <a:extLst>
              <a:ext uri="{FF2B5EF4-FFF2-40B4-BE49-F238E27FC236}">
                <a16:creationId xmlns:a16="http://schemas.microsoft.com/office/drawing/2014/main" id="{70028FBF-10C4-059D-C3F5-B358BB011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0449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graphicFrame>
        <p:nvGraphicFramePr>
          <p:cNvPr id="24672" name="Object 12">
            <a:extLst>
              <a:ext uri="{FF2B5EF4-FFF2-40B4-BE49-F238E27FC236}">
                <a16:creationId xmlns:a16="http://schemas.microsoft.com/office/drawing/2014/main" id="{AC16A966-B472-E248-537D-C0FD8B0B92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83400" y="3949701"/>
          <a:ext cx="3254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3505200" imgH="4978400" progId="Equation.3">
                  <p:embed/>
                </p:oleObj>
              </mc:Choice>
              <mc:Fallback>
                <p:oleObj name="方程式" r:id="rId3" imgW="3505200" imgH="4978400" progId="Equation.3">
                  <p:embed/>
                  <p:pic>
                    <p:nvPicPr>
                      <p:cNvPr id="24672" name="Object 12">
                        <a:extLst>
                          <a:ext uri="{FF2B5EF4-FFF2-40B4-BE49-F238E27FC236}">
                            <a16:creationId xmlns:a16="http://schemas.microsoft.com/office/drawing/2014/main" id="{AC16A966-B472-E248-537D-C0FD8B0B92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400" y="3949701"/>
                        <a:ext cx="32543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3" name="Object 12">
            <a:extLst>
              <a:ext uri="{FF2B5EF4-FFF2-40B4-BE49-F238E27FC236}">
                <a16:creationId xmlns:a16="http://schemas.microsoft.com/office/drawing/2014/main" id="{4AC39E50-6E74-47BD-12E6-AC99567378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88164" y="453390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3797300" imgH="4978400" progId="Equation.3">
                  <p:embed/>
                </p:oleObj>
              </mc:Choice>
              <mc:Fallback>
                <p:oleObj name="方程式" r:id="rId5" imgW="3797300" imgH="4978400" progId="Equation.3">
                  <p:embed/>
                  <p:pic>
                    <p:nvPicPr>
                      <p:cNvPr id="24673" name="Object 12">
                        <a:extLst>
                          <a:ext uri="{FF2B5EF4-FFF2-40B4-BE49-F238E27FC236}">
                            <a16:creationId xmlns:a16="http://schemas.microsoft.com/office/drawing/2014/main" id="{4AC39E50-6E74-47BD-12E6-AC99567378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4" y="4533901"/>
                        <a:ext cx="3524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44">
            <a:extLst>
              <a:ext uri="{FF2B5EF4-FFF2-40B4-BE49-F238E27FC236}">
                <a16:creationId xmlns:a16="http://schemas.microsoft.com/office/drawing/2014/main" id="{55BA8B88-66D2-6C88-2099-3C246364B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1" y="3870326"/>
            <a:ext cx="746125" cy="267652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8" name="橢圓 45">
            <a:extLst>
              <a:ext uri="{FF2B5EF4-FFF2-40B4-BE49-F238E27FC236}">
                <a16:creationId xmlns:a16="http://schemas.microsoft.com/office/drawing/2014/main" id="{C083C392-458D-50B1-383E-60522770C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1" y="3886201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9" name="橢圓 46">
            <a:extLst>
              <a:ext uri="{FF2B5EF4-FFF2-40B4-BE49-F238E27FC236}">
                <a16:creationId xmlns:a16="http://schemas.microsoft.com/office/drawing/2014/main" id="{F02084F6-B947-1F87-AE2A-D930CB2E9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0264" y="4660900"/>
            <a:ext cx="573087" cy="57308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20" name="橢圓 47">
            <a:extLst>
              <a:ext uri="{FF2B5EF4-FFF2-40B4-BE49-F238E27FC236}">
                <a16:creationId xmlns:a16="http://schemas.microsoft.com/office/drawing/2014/main" id="{605E19D6-A832-B863-B92C-EB50D47C5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64" y="5888039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24678" name="文字方塊 48">
            <a:extLst>
              <a:ext uri="{FF2B5EF4-FFF2-40B4-BE49-F238E27FC236}">
                <a16:creationId xmlns:a16="http://schemas.microsoft.com/office/drawing/2014/main" id="{B28E4CC5-97AD-AE75-2546-FF516C807CE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435976" y="50950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2" name="矩形 49">
            <a:extLst>
              <a:ext uri="{FF2B5EF4-FFF2-40B4-BE49-F238E27FC236}">
                <a16:creationId xmlns:a16="http://schemas.microsoft.com/office/drawing/2014/main" id="{05C7D89F-1EBF-F2D2-CF87-0F7894862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75" y="6013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graphicFrame>
        <p:nvGraphicFramePr>
          <p:cNvPr id="24680" name="Object 12">
            <a:extLst>
              <a:ext uri="{FF2B5EF4-FFF2-40B4-BE49-F238E27FC236}">
                <a16:creationId xmlns:a16="http://schemas.microsoft.com/office/drawing/2014/main" id="{FE307459-5A5C-23B7-6190-4CD3AAF597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3713" y="5918200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4978400" imgH="5270500" progId="Equation.3">
                  <p:embed/>
                </p:oleObj>
              </mc:Choice>
              <mc:Fallback>
                <p:oleObj name="方程式" r:id="rId7" imgW="4978400" imgH="5270500" progId="Equation.3">
                  <p:embed/>
                  <p:pic>
                    <p:nvPicPr>
                      <p:cNvPr id="24680" name="Object 12">
                        <a:extLst>
                          <a:ext uri="{FF2B5EF4-FFF2-40B4-BE49-F238E27FC236}">
                            <a16:creationId xmlns:a16="http://schemas.microsoft.com/office/drawing/2014/main" id="{FE307459-5A5C-23B7-6190-4CD3AAF597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918200"/>
                        <a:ext cx="4619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" name="文字方塊 51">
            <a:extLst>
              <a:ext uri="{FF2B5EF4-FFF2-40B4-BE49-F238E27FC236}">
                <a16:creationId xmlns:a16="http://schemas.microsoft.com/office/drawing/2014/main" id="{6C49D49C-46BC-40D4-5584-582075ADB65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765132" y="50442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cxnSp>
        <p:nvCxnSpPr>
          <p:cNvPr id="25" name="直線單箭頭接點 52">
            <a:extLst>
              <a:ext uri="{FF2B5EF4-FFF2-40B4-BE49-F238E27FC236}">
                <a16:creationId xmlns:a16="http://schemas.microsoft.com/office/drawing/2014/main" id="{8EC66A79-EF8A-D8C4-8BE5-8D857C7601E4}"/>
              </a:ext>
            </a:extLst>
          </p:cNvPr>
          <p:cNvCxnSpPr>
            <a:endCxn id="18" idx="2"/>
          </p:cNvCxnSpPr>
          <p:nvPr/>
        </p:nvCxnSpPr>
        <p:spPr>
          <a:xfrm flipV="1">
            <a:off x="7219950" y="4173538"/>
            <a:ext cx="123825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3">
            <a:extLst>
              <a:ext uri="{FF2B5EF4-FFF2-40B4-BE49-F238E27FC236}">
                <a16:creationId xmlns:a16="http://schemas.microsoft.com/office/drawing/2014/main" id="{9AD7E3E9-B386-B3AC-CD67-7F2AA908C7D2}"/>
              </a:ext>
            </a:extLst>
          </p:cNvPr>
          <p:cNvCxnSpPr>
            <a:stCxn id="14" idx="3"/>
            <a:endCxn id="19" idx="2"/>
          </p:cNvCxnSpPr>
          <p:nvPr/>
        </p:nvCxnSpPr>
        <p:spPr>
          <a:xfrm>
            <a:off x="7213601" y="4216400"/>
            <a:ext cx="1236663" cy="730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4">
            <a:extLst>
              <a:ext uri="{FF2B5EF4-FFF2-40B4-BE49-F238E27FC236}">
                <a16:creationId xmlns:a16="http://schemas.microsoft.com/office/drawing/2014/main" id="{E52FA1FA-AC50-30C9-8C0B-0FEEE94CC7AE}"/>
              </a:ext>
            </a:extLst>
          </p:cNvPr>
          <p:cNvCxnSpPr>
            <a:stCxn id="14" idx="3"/>
            <a:endCxn id="20" idx="2"/>
          </p:cNvCxnSpPr>
          <p:nvPr/>
        </p:nvCxnSpPr>
        <p:spPr>
          <a:xfrm>
            <a:off x="7213601" y="4216401"/>
            <a:ext cx="1223963" cy="1958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5">
            <a:extLst>
              <a:ext uri="{FF2B5EF4-FFF2-40B4-BE49-F238E27FC236}">
                <a16:creationId xmlns:a16="http://schemas.microsoft.com/office/drawing/2014/main" id="{B78B45A7-D816-26D5-D12C-98D3D1C32EEE}"/>
              </a:ext>
            </a:extLst>
          </p:cNvPr>
          <p:cNvCxnSpPr>
            <a:endCxn id="18" idx="2"/>
          </p:cNvCxnSpPr>
          <p:nvPr/>
        </p:nvCxnSpPr>
        <p:spPr>
          <a:xfrm flipV="1">
            <a:off x="7251700" y="4173538"/>
            <a:ext cx="1206500" cy="595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6">
            <a:extLst>
              <a:ext uri="{FF2B5EF4-FFF2-40B4-BE49-F238E27FC236}">
                <a16:creationId xmlns:a16="http://schemas.microsoft.com/office/drawing/2014/main" id="{9569278F-089F-FE3B-0AF7-BF74F9104093}"/>
              </a:ext>
            </a:extLst>
          </p:cNvPr>
          <p:cNvCxnSpPr>
            <a:stCxn id="13" idx="3"/>
            <a:endCxn id="19" idx="2"/>
          </p:cNvCxnSpPr>
          <p:nvPr/>
        </p:nvCxnSpPr>
        <p:spPr>
          <a:xfrm>
            <a:off x="7207251" y="4787900"/>
            <a:ext cx="1243013" cy="158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7">
            <a:extLst>
              <a:ext uri="{FF2B5EF4-FFF2-40B4-BE49-F238E27FC236}">
                <a16:creationId xmlns:a16="http://schemas.microsoft.com/office/drawing/2014/main" id="{7C1B2EF6-243A-2D56-F682-57892E18B145}"/>
              </a:ext>
            </a:extLst>
          </p:cNvPr>
          <p:cNvCxnSpPr>
            <a:stCxn id="13" idx="3"/>
            <a:endCxn id="20" idx="2"/>
          </p:cNvCxnSpPr>
          <p:nvPr/>
        </p:nvCxnSpPr>
        <p:spPr>
          <a:xfrm>
            <a:off x="7207251" y="4787901"/>
            <a:ext cx="1230313" cy="1387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>
            <a:extLst>
              <a:ext uri="{FF2B5EF4-FFF2-40B4-BE49-F238E27FC236}">
                <a16:creationId xmlns:a16="http://schemas.microsoft.com/office/drawing/2014/main" id="{4BBCEA04-EC13-13AF-A4D1-32DF872D75F5}"/>
              </a:ext>
            </a:extLst>
          </p:cNvPr>
          <p:cNvCxnSpPr>
            <a:endCxn id="18" idx="2"/>
          </p:cNvCxnSpPr>
          <p:nvPr/>
        </p:nvCxnSpPr>
        <p:spPr>
          <a:xfrm flipV="1">
            <a:off x="7316788" y="4173538"/>
            <a:ext cx="1141412" cy="1993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9">
            <a:extLst>
              <a:ext uri="{FF2B5EF4-FFF2-40B4-BE49-F238E27FC236}">
                <a16:creationId xmlns:a16="http://schemas.microsoft.com/office/drawing/2014/main" id="{A6971637-9FE0-0D9A-06BD-63AC74192AEC}"/>
              </a:ext>
            </a:extLst>
          </p:cNvPr>
          <p:cNvCxnSpPr>
            <a:endCxn id="19" idx="2"/>
          </p:cNvCxnSpPr>
          <p:nvPr/>
        </p:nvCxnSpPr>
        <p:spPr>
          <a:xfrm flipV="1">
            <a:off x="7305675" y="4946651"/>
            <a:ext cx="1144588" cy="121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0">
            <a:extLst>
              <a:ext uri="{FF2B5EF4-FFF2-40B4-BE49-F238E27FC236}">
                <a16:creationId xmlns:a16="http://schemas.microsoft.com/office/drawing/2014/main" id="{E3BB8FFD-A4B5-8143-1464-B2FF8CED348E}"/>
              </a:ext>
            </a:extLst>
          </p:cNvPr>
          <p:cNvCxnSpPr>
            <a:endCxn id="20" idx="2"/>
          </p:cNvCxnSpPr>
          <p:nvPr/>
        </p:nvCxnSpPr>
        <p:spPr>
          <a:xfrm>
            <a:off x="7305675" y="6162675"/>
            <a:ext cx="1131888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內容版面配置區 3">
            <a:extLst>
              <a:ext uri="{FF2B5EF4-FFF2-40B4-BE49-F238E27FC236}">
                <a16:creationId xmlns:a16="http://schemas.microsoft.com/office/drawing/2014/main" id="{BDE7C852-9A5B-8928-CD8C-68B39AD7C9EC}"/>
              </a:ext>
            </a:extLst>
          </p:cNvPr>
          <p:cNvGraphicFramePr>
            <a:graphicFrameLocks/>
          </p:cNvGraphicFramePr>
          <p:nvPr/>
        </p:nvGraphicFramePr>
        <p:xfrm>
          <a:off x="4856163" y="4275138"/>
          <a:ext cx="1804986" cy="1722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42" name="矩形 68">
            <a:extLst>
              <a:ext uri="{FF2B5EF4-FFF2-40B4-BE49-F238E27FC236}">
                <a16:creationId xmlns:a16="http://schemas.microsoft.com/office/drawing/2014/main" id="{9EFCF9C1-E696-224C-8A14-2E0A53F7C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88" y="150814"/>
            <a:ext cx="66461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3200" b="1" i="1" u="sng"/>
              <a:t>Convolution v.s. Fully Connected</a:t>
            </a:r>
            <a:endParaRPr lang="zh-TW" altLang="en-US" sz="3200" b="1" i="1" u="sng"/>
          </a:p>
        </p:txBody>
      </p:sp>
      <p:sp>
        <p:nvSpPr>
          <p:cNvPr id="24743" name="文字方塊 69">
            <a:extLst>
              <a:ext uri="{FF2B5EF4-FFF2-40B4-BE49-F238E27FC236}">
                <a16:creationId xmlns:a16="http://schemas.microsoft.com/office/drawing/2014/main" id="{437D6298-E9EA-3E67-3A32-4EEA8D914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4687889"/>
            <a:ext cx="19367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Fully-connected</a:t>
            </a:r>
            <a:endParaRPr lang="zh-TW" altLang="en-US" sz="2800"/>
          </a:p>
        </p:txBody>
      </p:sp>
      <p:sp>
        <p:nvSpPr>
          <p:cNvPr id="37" name="矩形 71">
            <a:extLst>
              <a:ext uri="{FF2B5EF4-FFF2-40B4-BE49-F238E27FC236}">
                <a16:creationId xmlns:a16="http://schemas.microsoft.com/office/drawing/2014/main" id="{D06D0070-A953-6049-9244-5F20D532B83E}"/>
              </a:ext>
            </a:extLst>
          </p:cNvPr>
          <p:cNvSpPr/>
          <p:nvPr/>
        </p:nvSpPr>
        <p:spPr>
          <a:xfrm>
            <a:off x="8256589" y="3797300"/>
            <a:ext cx="915987" cy="27495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8" name="矩形 72">
            <a:extLst>
              <a:ext uri="{FF2B5EF4-FFF2-40B4-BE49-F238E27FC236}">
                <a16:creationId xmlns:a16="http://schemas.microsoft.com/office/drawing/2014/main" id="{77530875-726E-DBA8-2A29-011955048720}"/>
              </a:ext>
            </a:extLst>
          </p:cNvPr>
          <p:cNvSpPr/>
          <p:nvPr/>
        </p:nvSpPr>
        <p:spPr>
          <a:xfrm>
            <a:off x="7191375" y="1233488"/>
            <a:ext cx="2084388" cy="2057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B179F-661B-5928-6C1B-ECA8BDA2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5D11C-47B9-A4AD-14C3-7679642E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9C18A-5DDB-4A78-4626-FD8F6747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9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Multilayer NN, function </a:t>
                </a:r>
                <a:r>
                  <a:rPr lang="en-US" i="1" dirty="0"/>
                  <a:t>f</a:t>
                </a:r>
                <a:r>
                  <a:rPr lang="en-US" dirty="0"/>
                  <a:t> maps inputs </a:t>
                </a:r>
                <a:r>
                  <a:rPr lang="en-US" i="1" dirty="0"/>
                  <a:t>x</a:t>
                </a:r>
                <a:r>
                  <a:rPr lang="en-US" dirty="0"/>
                  <a:t> to outputs </a:t>
                </a:r>
                <a:r>
                  <a:rPr lang="en-US" i="1" dirty="0"/>
                  <a:t>y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0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Operation</a:t>
            </a:r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5B677C2D-672D-428A-AE3F-673E6ED2E1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1913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Introduction to Neural Networks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172"/>
              <p:cNvSpPr txBox="1"/>
              <p:nvPr/>
            </p:nvSpPr>
            <p:spPr>
              <a:xfrm>
                <a:off x="3173323" y="5744252"/>
                <a:ext cx="7411390" cy="325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18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118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11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118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118" dirty="0"/>
              </a:p>
            </p:txBody>
          </p:sp>
        </mc:Choice>
        <mc:Fallback xmlns="">
          <p:sp>
            <p:nvSpPr>
              <p:cNvPr id="4" name="文字方塊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323" y="5744252"/>
                <a:ext cx="7411390" cy="325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152"/>
              <p:cNvSpPr txBox="1"/>
              <p:nvPr/>
            </p:nvSpPr>
            <p:spPr>
              <a:xfrm>
                <a:off x="4990295" y="5791586"/>
                <a:ext cx="4425570" cy="325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118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11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118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118" dirty="0"/>
              </a:p>
            </p:txBody>
          </p:sp>
        </mc:Choice>
        <mc:Fallback xmlns="">
          <p:sp>
            <p:nvSpPr>
              <p:cNvPr id="5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295" y="5791586"/>
                <a:ext cx="4425570" cy="325923"/>
              </a:xfrm>
              <a:prstGeom prst="rect">
                <a:avLst/>
              </a:prstGeom>
              <a:blipFill>
                <a:blip r:embed="rId5"/>
                <a:stretch>
                  <a:fillRect l="-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77"/>
          <p:cNvSpPr/>
          <p:nvPr/>
        </p:nvSpPr>
        <p:spPr>
          <a:xfrm>
            <a:off x="7993912" y="2491681"/>
            <a:ext cx="440251" cy="2316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7" name="矩形 73"/>
          <p:cNvSpPr/>
          <p:nvPr/>
        </p:nvSpPr>
        <p:spPr>
          <a:xfrm>
            <a:off x="4331758" y="2537932"/>
            <a:ext cx="658537" cy="236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8" name="矩形 74"/>
          <p:cNvSpPr/>
          <p:nvPr/>
        </p:nvSpPr>
        <p:spPr>
          <a:xfrm>
            <a:off x="5501393" y="2523508"/>
            <a:ext cx="658537" cy="236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9" name="矩形 75"/>
          <p:cNvSpPr/>
          <p:nvPr/>
        </p:nvSpPr>
        <p:spPr>
          <a:xfrm>
            <a:off x="6746886" y="2537932"/>
            <a:ext cx="658537" cy="236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10" name="矩形 76"/>
          <p:cNvSpPr/>
          <p:nvPr/>
        </p:nvSpPr>
        <p:spPr>
          <a:xfrm>
            <a:off x="3287844" y="2562321"/>
            <a:ext cx="440251" cy="2316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cxnSp>
        <p:nvCxnSpPr>
          <p:cNvPr id="11" name="直線單箭頭接點 92"/>
          <p:cNvCxnSpPr/>
          <p:nvPr/>
        </p:nvCxnSpPr>
        <p:spPr>
          <a:xfrm>
            <a:off x="7088187" y="3463009"/>
            <a:ext cx="8987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93"/>
          <p:cNvCxnSpPr/>
          <p:nvPr/>
        </p:nvCxnSpPr>
        <p:spPr>
          <a:xfrm>
            <a:off x="7184642" y="4562323"/>
            <a:ext cx="7991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94"/>
          <p:cNvCxnSpPr/>
          <p:nvPr/>
        </p:nvCxnSpPr>
        <p:spPr>
          <a:xfrm>
            <a:off x="7067112" y="2775829"/>
            <a:ext cx="926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95"/>
          <p:cNvSpPr/>
          <p:nvPr/>
        </p:nvSpPr>
        <p:spPr>
          <a:xfrm>
            <a:off x="3348186" y="3195580"/>
            <a:ext cx="302559" cy="302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15" name="矩形 96"/>
          <p:cNvSpPr/>
          <p:nvPr/>
        </p:nvSpPr>
        <p:spPr>
          <a:xfrm>
            <a:off x="3353320" y="2692348"/>
            <a:ext cx="302559" cy="302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3364525" y="2608304"/>
          <a:ext cx="287151" cy="40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52280" imgH="215640" progId="Equation.3">
                  <p:embed/>
                </p:oleObj>
              </mc:Choice>
              <mc:Fallback>
                <p:oleObj name="方程式" r:id="rId6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4525" y="2608304"/>
                        <a:ext cx="287151" cy="4076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3369198" y="3122477"/>
          <a:ext cx="310963" cy="40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64880" imgH="215640" progId="Equation.3">
                  <p:embed/>
                </p:oleObj>
              </mc:Choice>
              <mc:Fallback>
                <p:oleObj name="方程式" r:id="rId8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9198" y="3122477"/>
                        <a:ext cx="310963" cy="4076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橢圓 99"/>
          <p:cNvSpPr/>
          <p:nvPr/>
        </p:nvSpPr>
        <p:spPr>
          <a:xfrm>
            <a:off x="4417444" y="2547640"/>
            <a:ext cx="506610" cy="50661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19" name="橢圓 100"/>
          <p:cNvSpPr/>
          <p:nvPr/>
        </p:nvSpPr>
        <p:spPr>
          <a:xfrm>
            <a:off x="4419510" y="3234613"/>
            <a:ext cx="506610" cy="50661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20" name="橢圓 101"/>
          <p:cNvSpPr/>
          <p:nvPr/>
        </p:nvSpPr>
        <p:spPr>
          <a:xfrm>
            <a:off x="4409246" y="4318153"/>
            <a:ext cx="506610" cy="50661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21" name="文字方塊 102"/>
          <p:cNvSpPr txBox="1"/>
          <p:nvPr/>
        </p:nvSpPr>
        <p:spPr>
          <a:xfrm rot="5400000">
            <a:off x="4406822" y="3802962"/>
            <a:ext cx="678756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71" dirty="0"/>
              <a:t>……</a:t>
            </a:r>
            <a:endParaRPr lang="zh-TW" altLang="en-US" sz="2471" dirty="0"/>
          </a:p>
        </p:txBody>
      </p:sp>
      <p:sp>
        <p:nvSpPr>
          <p:cNvPr id="22" name="矩形 103"/>
          <p:cNvSpPr/>
          <p:nvPr/>
        </p:nvSpPr>
        <p:spPr>
          <a:xfrm>
            <a:off x="3356591" y="4428895"/>
            <a:ext cx="302559" cy="302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3353841" y="4343965"/>
          <a:ext cx="359989" cy="431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90440" imgH="228600" progId="Equation.3">
                  <p:embed/>
                </p:oleObj>
              </mc:Choice>
              <mc:Fallback>
                <p:oleObj name="方程式" r:id="rId10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841" y="4343965"/>
                        <a:ext cx="359989" cy="4314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105"/>
          <p:cNvSpPr txBox="1"/>
          <p:nvPr/>
        </p:nvSpPr>
        <p:spPr>
          <a:xfrm rot="5400000">
            <a:off x="3247119" y="3792511"/>
            <a:ext cx="678756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71" dirty="0"/>
              <a:t>……</a:t>
            </a:r>
            <a:endParaRPr lang="zh-TW" altLang="en-US" sz="2471" dirty="0"/>
          </a:p>
        </p:txBody>
      </p:sp>
      <p:sp>
        <p:nvSpPr>
          <p:cNvPr id="25" name="橢圓 106"/>
          <p:cNvSpPr/>
          <p:nvPr/>
        </p:nvSpPr>
        <p:spPr>
          <a:xfrm>
            <a:off x="5578234" y="2547640"/>
            <a:ext cx="506610" cy="5066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26" name="橢圓 107"/>
          <p:cNvSpPr/>
          <p:nvPr/>
        </p:nvSpPr>
        <p:spPr>
          <a:xfrm>
            <a:off x="5580300" y="3234613"/>
            <a:ext cx="506610" cy="5066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27" name="橢圓 108"/>
          <p:cNvSpPr/>
          <p:nvPr/>
        </p:nvSpPr>
        <p:spPr>
          <a:xfrm>
            <a:off x="5570036" y="4318153"/>
            <a:ext cx="506610" cy="5066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28" name="文字方塊 109"/>
          <p:cNvSpPr txBox="1"/>
          <p:nvPr/>
        </p:nvSpPr>
        <p:spPr>
          <a:xfrm rot="5400000">
            <a:off x="5567612" y="3802962"/>
            <a:ext cx="678756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71" dirty="0"/>
              <a:t>……</a:t>
            </a:r>
            <a:endParaRPr lang="zh-TW" altLang="en-US" sz="2471" dirty="0"/>
          </a:p>
        </p:txBody>
      </p:sp>
      <p:sp>
        <p:nvSpPr>
          <p:cNvPr id="29" name="橢圓 110"/>
          <p:cNvSpPr/>
          <p:nvPr/>
        </p:nvSpPr>
        <p:spPr>
          <a:xfrm>
            <a:off x="6813807" y="2530780"/>
            <a:ext cx="506610" cy="5066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30" name="橢圓 111"/>
          <p:cNvSpPr/>
          <p:nvPr/>
        </p:nvSpPr>
        <p:spPr>
          <a:xfrm>
            <a:off x="6815874" y="3201288"/>
            <a:ext cx="506610" cy="5066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31" name="橢圓 112"/>
          <p:cNvSpPr/>
          <p:nvPr/>
        </p:nvSpPr>
        <p:spPr>
          <a:xfrm>
            <a:off x="6822075" y="4301293"/>
            <a:ext cx="506610" cy="5066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32" name="文字方塊 113"/>
          <p:cNvSpPr txBox="1"/>
          <p:nvPr/>
        </p:nvSpPr>
        <p:spPr>
          <a:xfrm rot="5400000">
            <a:off x="6819652" y="3783311"/>
            <a:ext cx="678756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71" dirty="0"/>
              <a:t>……</a:t>
            </a:r>
            <a:endParaRPr lang="zh-TW" altLang="en-US" sz="2471" dirty="0"/>
          </a:p>
        </p:txBody>
      </p:sp>
      <p:sp>
        <p:nvSpPr>
          <p:cNvPr id="33" name="文字方塊 114"/>
          <p:cNvSpPr txBox="1"/>
          <p:nvPr/>
        </p:nvSpPr>
        <p:spPr>
          <a:xfrm>
            <a:off x="6082980" y="2495948"/>
            <a:ext cx="678756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71" dirty="0"/>
              <a:t>……</a:t>
            </a:r>
            <a:endParaRPr lang="zh-TW" altLang="en-US" sz="2471" dirty="0"/>
          </a:p>
        </p:txBody>
      </p:sp>
      <p:sp>
        <p:nvSpPr>
          <p:cNvPr id="34" name="文字方塊 115"/>
          <p:cNvSpPr txBox="1"/>
          <p:nvPr/>
        </p:nvSpPr>
        <p:spPr>
          <a:xfrm>
            <a:off x="6098529" y="3189036"/>
            <a:ext cx="678756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71" dirty="0"/>
              <a:t>……</a:t>
            </a:r>
            <a:endParaRPr lang="zh-TW" altLang="en-US" sz="2471" dirty="0"/>
          </a:p>
        </p:txBody>
      </p:sp>
      <p:sp>
        <p:nvSpPr>
          <p:cNvPr id="35" name="文字方塊 116"/>
          <p:cNvSpPr txBox="1"/>
          <p:nvPr/>
        </p:nvSpPr>
        <p:spPr>
          <a:xfrm>
            <a:off x="6109276" y="4297529"/>
            <a:ext cx="678756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71" dirty="0"/>
              <a:t>……</a:t>
            </a:r>
            <a:endParaRPr lang="zh-TW" altLang="en-US" sz="2471" dirty="0"/>
          </a:p>
        </p:txBody>
      </p:sp>
      <p:cxnSp>
        <p:nvCxnSpPr>
          <p:cNvPr id="36" name="直線單箭頭接點 117"/>
          <p:cNvCxnSpPr>
            <a:stCxn id="18" idx="6"/>
            <a:endCxn id="25" idx="2"/>
          </p:cNvCxnSpPr>
          <p:nvPr/>
        </p:nvCxnSpPr>
        <p:spPr>
          <a:xfrm>
            <a:off x="4924054" y="2800945"/>
            <a:ext cx="6541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118"/>
          <p:cNvCxnSpPr/>
          <p:nvPr/>
        </p:nvCxnSpPr>
        <p:spPr>
          <a:xfrm>
            <a:off x="4924054" y="3499549"/>
            <a:ext cx="6541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119"/>
          <p:cNvCxnSpPr/>
          <p:nvPr/>
        </p:nvCxnSpPr>
        <p:spPr>
          <a:xfrm>
            <a:off x="4915856" y="4577757"/>
            <a:ext cx="6541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120"/>
          <p:cNvCxnSpPr>
            <a:stCxn id="19" idx="6"/>
            <a:endCxn id="25" idx="2"/>
          </p:cNvCxnSpPr>
          <p:nvPr/>
        </p:nvCxnSpPr>
        <p:spPr>
          <a:xfrm flipV="1">
            <a:off x="4926120" y="2800944"/>
            <a:ext cx="652114" cy="686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121"/>
          <p:cNvCxnSpPr>
            <a:stCxn id="18" idx="6"/>
            <a:endCxn id="26" idx="2"/>
          </p:cNvCxnSpPr>
          <p:nvPr/>
        </p:nvCxnSpPr>
        <p:spPr>
          <a:xfrm>
            <a:off x="4924054" y="2800944"/>
            <a:ext cx="656246" cy="686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122"/>
          <p:cNvCxnSpPr>
            <a:stCxn id="18" idx="6"/>
            <a:endCxn id="27" idx="2"/>
          </p:cNvCxnSpPr>
          <p:nvPr/>
        </p:nvCxnSpPr>
        <p:spPr>
          <a:xfrm>
            <a:off x="4924054" y="2800944"/>
            <a:ext cx="645982" cy="1770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123"/>
          <p:cNvCxnSpPr>
            <a:stCxn id="19" idx="6"/>
            <a:endCxn id="27" idx="2"/>
          </p:cNvCxnSpPr>
          <p:nvPr/>
        </p:nvCxnSpPr>
        <p:spPr>
          <a:xfrm>
            <a:off x="4926120" y="3487918"/>
            <a:ext cx="643916" cy="1083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124"/>
          <p:cNvCxnSpPr>
            <a:stCxn id="20" idx="6"/>
            <a:endCxn id="25" idx="2"/>
          </p:cNvCxnSpPr>
          <p:nvPr/>
        </p:nvCxnSpPr>
        <p:spPr>
          <a:xfrm flipV="1">
            <a:off x="4915856" y="2800944"/>
            <a:ext cx="662378" cy="1770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125"/>
          <p:cNvCxnSpPr>
            <a:stCxn id="20" idx="6"/>
            <a:endCxn id="26" idx="2"/>
          </p:cNvCxnSpPr>
          <p:nvPr/>
        </p:nvCxnSpPr>
        <p:spPr>
          <a:xfrm flipV="1">
            <a:off x="4915856" y="3487918"/>
            <a:ext cx="664444" cy="1083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126"/>
          <p:cNvCxnSpPr>
            <a:endCxn id="18" idx="2"/>
          </p:cNvCxnSpPr>
          <p:nvPr/>
        </p:nvCxnSpPr>
        <p:spPr>
          <a:xfrm flipV="1">
            <a:off x="3659149" y="2800945"/>
            <a:ext cx="758294" cy="264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27"/>
          <p:cNvCxnSpPr>
            <a:stCxn id="15" idx="3"/>
            <a:endCxn id="19" idx="2"/>
          </p:cNvCxnSpPr>
          <p:nvPr/>
        </p:nvCxnSpPr>
        <p:spPr>
          <a:xfrm>
            <a:off x="3655879" y="2843627"/>
            <a:ext cx="763631" cy="644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128"/>
          <p:cNvCxnSpPr>
            <a:stCxn id="15" idx="3"/>
            <a:endCxn id="20" idx="2"/>
          </p:cNvCxnSpPr>
          <p:nvPr/>
        </p:nvCxnSpPr>
        <p:spPr>
          <a:xfrm>
            <a:off x="3655879" y="2843627"/>
            <a:ext cx="753367" cy="17278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29"/>
          <p:cNvCxnSpPr>
            <a:stCxn id="17" idx="3"/>
            <a:endCxn id="18" idx="2"/>
          </p:cNvCxnSpPr>
          <p:nvPr/>
        </p:nvCxnSpPr>
        <p:spPr>
          <a:xfrm flipV="1">
            <a:off x="3680161" y="2800945"/>
            <a:ext cx="737283" cy="525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30"/>
          <p:cNvCxnSpPr>
            <a:stCxn id="14" idx="3"/>
            <a:endCxn id="19" idx="2"/>
          </p:cNvCxnSpPr>
          <p:nvPr/>
        </p:nvCxnSpPr>
        <p:spPr>
          <a:xfrm>
            <a:off x="3650745" y="3346860"/>
            <a:ext cx="768765" cy="1410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31"/>
          <p:cNvCxnSpPr>
            <a:stCxn id="14" idx="3"/>
            <a:endCxn id="20" idx="2"/>
          </p:cNvCxnSpPr>
          <p:nvPr/>
        </p:nvCxnSpPr>
        <p:spPr>
          <a:xfrm>
            <a:off x="3650745" y="3346860"/>
            <a:ext cx="758501" cy="12245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32"/>
          <p:cNvCxnSpPr>
            <a:stCxn id="23" idx="3"/>
            <a:endCxn id="18" idx="2"/>
          </p:cNvCxnSpPr>
          <p:nvPr/>
        </p:nvCxnSpPr>
        <p:spPr>
          <a:xfrm flipV="1">
            <a:off x="3713831" y="2800945"/>
            <a:ext cx="703613" cy="1758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33"/>
          <p:cNvCxnSpPr>
            <a:stCxn id="23" idx="3"/>
            <a:endCxn id="19" idx="2"/>
          </p:cNvCxnSpPr>
          <p:nvPr/>
        </p:nvCxnSpPr>
        <p:spPr>
          <a:xfrm flipV="1">
            <a:off x="3690564" y="3487918"/>
            <a:ext cx="728946" cy="10717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34"/>
          <p:cNvCxnSpPr>
            <a:stCxn id="23" idx="3"/>
            <a:endCxn id="20" idx="2"/>
          </p:cNvCxnSpPr>
          <p:nvPr/>
        </p:nvCxnSpPr>
        <p:spPr>
          <a:xfrm>
            <a:off x="3690564" y="4559629"/>
            <a:ext cx="718682" cy="118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135"/>
          <p:cNvSpPr txBox="1"/>
          <p:nvPr/>
        </p:nvSpPr>
        <p:spPr>
          <a:xfrm rot="5400000">
            <a:off x="7942903" y="3810639"/>
            <a:ext cx="678756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71" dirty="0"/>
              <a:t>……</a:t>
            </a:r>
            <a:endParaRPr lang="zh-TW" altLang="en-US" sz="2471" dirty="0"/>
          </a:p>
        </p:txBody>
      </p:sp>
      <p:sp>
        <p:nvSpPr>
          <p:cNvPr id="55" name="文字方塊 136"/>
          <p:cNvSpPr txBox="1"/>
          <p:nvPr/>
        </p:nvSpPr>
        <p:spPr>
          <a:xfrm>
            <a:off x="8003867" y="2475953"/>
            <a:ext cx="556826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71" dirty="0"/>
              <a:t>y</a:t>
            </a:r>
            <a:r>
              <a:rPr lang="en-US" altLang="zh-TW" sz="2471" baseline="-25000" dirty="0"/>
              <a:t>1</a:t>
            </a:r>
            <a:endParaRPr lang="zh-TW" altLang="en-US" sz="2471" baseline="-25000" dirty="0"/>
          </a:p>
        </p:txBody>
      </p:sp>
      <p:sp>
        <p:nvSpPr>
          <p:cNvPr id="56" name="文字方塊 137"/>
          <p:cNvSpPr txBox="1"/>
          <p:nvPr/>
        </p:nvSpPr>
        <p:spPr>
          <a:xfrm>
            <a:off x="7993911" y="3180265"/>
            <a:ext cx="556826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71" dirty="0"/>
              <a:t>y</a:t>
            </a:r>
            <a:r>
              <a:rPr lang="en-US" altLang="zh-TW" sz="2471" baseline="-25000" dirty="0"/>
              <a:t>2</a:t>
            </a:r>
            <a:endParaRPr lang="zh-TW" altLang="en-US" sz="2471" baseline="-25000" dirty="0"/>
          </a:p>
        </p:txBody>
      </p:sp>
      <p:sp>
        <p:nvSpPr>
          <p:cNvPr id="57" name="文字方塊 138"/>
          <p:cNvSpPr txBox="1"/>
          <p:nvPr/>
        </p:nvSpPr>
        <p:spPr>
          <a:xfrm>
            <a:off x="7993911" y="4297529"/>
            <a:ext cx="556826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71" dirty="0" err="1"/>
              <a:t>y</a:t>
            </a:r>
            <a:r>
              <a:rPr lang="en-US" altLang="zh-TW" sz="2471" baseline="-25000" dirty="0" err="1"/>
              <a:t>M</a:t>
            </a:r>
            <a:endParaRPr lang="zh-TW" altLang="en-US" sz="2471" baseline="-25000" dirty="0"/>
          </a:p>
        </p:txBody>
      </p:sp>
      <p:sp>
        <p:nvSpPr>
          <p:cNvPr id="58" name="矩形 69"/>
          <p:cNvSpPr/>
          <p:nvPr/>
        </p:nvSpPr>
        <p:spPr>
          <a:xfrm>
            <a:off x="3704245" y="3049052"/>
            <a:ext cx="712803" cy="7344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W</a:t>
            </a:r>
            <a:r>
              <a:rPr lang="en-US" altLang="zh-TW" sz="2118" baseline="30000" dirty="0"/>
              <a:t>1</a:t>
            </a:r>
            <a:endParaRPr lang="zh-TW" altLang="en-US" sz="2118" baseline="30000" dirty="0"/>
          </a:p>
        </p:txBody>
      </p:sp>
      <p:sp>
        <p:nvSpPr>
          <p:cNvPr id="59" name="矩形 78"/>
          <p:cNvSpPr/>
          <p:nvPr/>
        </p:nvSpPr>
        <p:spPr>
          <a:xfrm>
            <a:off x="4929130" y="3056291"/>
            <a:ext cx="712803" cy="7344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W</a:t>
            </a:r>
            <a:r>
              <a:rPr lang="en-US" altLang="zh-TW" sz="2118" baseline="30000" dirty="0"/>
              <a:t>2</a:t>
            </a:r>
            <a:endParaRPr lang="zh-TW" altLang="en-US" sz="2118" baseline="30000" dirty="0"/>
          </a:p>
        </p:txBody>
      </p:sp>
      <p:sp>
        <p:nvSpPr>
          <p:cNvPr id="60" name="矩形 79"/>
          <p:cNvSpPr/>
          <p:nvPr/>
        </p:nvSpPr>
        <p:spPr>
          <a:xfrm>
            <a:off x="6222664" y="3050204"/>
            <a:ext cx="712803" cy="7344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W</a:t>
            </a:r>
            <a:r>
              <a:rPr lang="en-US" altLang="zh-TW" sz="2118" baseline="30000" dirty="0"/>
              <a:t>L</a:t>
            </a:r>
            <a:endParaRPr lang="zh-TW" altLang="en-US" sz="2118" baseline="30000" dirty="0"/>
          </a:p>
        </p:txBody>
      </p:sp>
      <p:sp>
        <p:nvSpPr>
          <p:cNvPr id="61" name="矩形 81"/>
          <p:cNvSpPr/>
          <p:nvPr/>
        </p:nvSpPr>
        <p:spPr>
          <a:xfrm>
            <a:off x="5472200" y="3350463"/>
            <a:ext cx="487928" cy="7540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b</a:t>
            </a:r>
            <a:r>
              <a:rPr lang="en-US" altLang="zh-TW" sz="2118" baseline="30000" dirty="0"/>
              <a:t>2</a:t>
            </a:r>
            <a:endParaRPr lang="zh-TW" altLang="en-US" sz="2118" baseline="30000" dirty="0"/>
          </a:p>
        </p:txBody>
      </p:sp>
      <p:sp>
        <p:nvSpPr>
          <p:cNvPr id="62" name="矩形 82"/>
          <p:cNvSpPr/>
          <p:nvPr/>
        </p:nvSpPr>
        <p:spPr>
          <a:xfrm>
            <a:off x="6786817" y="3329721"/>
            <a:ext cx="447064" cy="7540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 err="1"/>
              <a:t>b</a:t>
            </a:r>
            <a:r>
              <a:rPr lang="en-US" altLang="zh-TW" sz="2118" baseline="30000" dirty="0" err="1"/>
              <a:t>L</a:t>
            </a:r>
            <a:endParaRPr lang="zh-TW" altLang="en-US" sz="2118" baseline="30000" dirty="0"/>
          </a:p>
        </p:txBody>
      </p:sp>
      <p:sp>
        <p:nvSpPr>
          <p:cNvPr id="63" name="矩形 87"/>
          <p:cNvSpPr/>
          <p:nvPr/>
        </p:nvSpPr>
        <p:spPr>
          <a:xfrm>
            <a:off x="3626712" y="4280151"/>
            <a:ext cx="389434" cy="7738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x</a:t>
            </a:r>
            <a:endParaRPr lang="zh-TW" altLang="en-US" sz="2118" dirty="0"/>
          </a:p>
        </p:txBody>
      </p:sp>
      <p:sp>
        <p:nvSpPr>
          <p:cNvPr id="64" name="矩形 88"/>
          <p:cNvSpPr/>
          <p:nvPr/>
        </p:nvSpPr>
        <p:spPr>
          <a:xfrm>
            <a:off x="4782076" y="4280151"/>
            <a:ext cx="449967" cy="7738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a</a:t>
            </a:r>
            <a:r>
              <a:rPr lang="en-US" altLang="zh-TW" sz="2118" baseline="30000" dirty="0"/>
              <a:t>1</a:t>
            </a:r>
            <a:endParaRPr lang="zh-TW" altLang="en-US" sz="2118" baseline="30000" dirty="0"/>
          </a:p>
        </p:txBody>
      </p:sp>
      <p:sp>
        <p:nvSpPr>
          <p:cNvPr id="65" name="矩形 89"/>
          <p:cNvSpPr/>
          <p:nvPr/>
        </p:nvSpPr>
        <p:spPr>
          <a:xfrm>
            <a:off x="5960128" y="4292275"/>
            <a:ext cx="469152" cy="7738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a</a:t>
            </a:r>
            <a:r>
              <a:rPr lang="en-US" altLang="zh-TW" sz="2118" baseline="30000" dirty="0"/>
              <a:t>2</a:t>
            </a:r>
            <a:endParaRPr lang="zh-TW" altLang="en-US" sz="2118" baseline="30000" dirty="0"/>
          </a:p>
        </p:txBody>
      </p:sp>
      <p:sp>
        <p:nvSpPr>
          <p:cNvPr id="66" name="矩形 91"/>
          <p:cNvSpPr/>
          <p:nvPr/>
        </p:nvSpPr>
        <p:spPr>
          <a:xfrm>
            <a:off x="7362729" y="4287812"/>
            <a:ext cx="389434" cy="7738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y</a:t>
            </a:r>
            <a:endParaRPr lang="zh-TW" altLang="en-US" sz="2118" baseline="30000" dirty="0"/>
          </a:p>
        </p:txBody>
      </p:sp>
      <p:sp>
        <p:nvSpPr>
          <p:cNvPr id="67" name="矩形 84"/>
          <p:cNvSpPr/>
          <p:nvPr/>
        </p:nvSpPr>
        <p:spPr>
          <a:xfrm>
            <a:off x="1677181" y="5522527"/>
            <a:ext cx="389434" cy="7738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y</a:t>
            </a:r>
            <a:endParaRPr lang="zh-TW" altLang="en-US" sz="2118" baseline="30000" dirty="0"/>
          </a:p>
        </p:txBody>
      </p:sp>
      <p:grpSp>
        <p:nvGrpSpPr>
          <p:cNvPr id="68" name="群組 5"/>
          <p:cNvGrpSpPr/>
          <p:nvPr/>
        </p:nvGrpSpPr>
        <p:grpSpPr>
          <a:xfrm>
            <a:off x="2119683" y="5513176"/>
            <a:ext cx="1196994" cy="773891"/>
            <a:chOff x="3047770" y="5664328"/>
            <a:chExt cx="1356593" cy="87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4"/>
                <p:cNvSpPr txBox="1"/>
                <p:nvPr/>
              </p:nvSpPr>
              <p:spPr>
                <a:xfrm>
                  <a:off x="3047770" y="5918200"/>
                  <a:ext cx="1356593" cy="3693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118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118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118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118" i="1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118" dirty="0"/>
                </a:p>
              </p:txBody>
            </p:sp>
          </mc:Choice>
          <mc:Fallback xmlns="">
            <p:sp>
              <p:nvSpPr>
                <p:cNvPr id="69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70" y="5918200"/>
                  <a:ext cx="1356593" cy="369379"/>
                </a:xfrm>
                <a:prstGeom prst="rect">
                  <a:avLst/>
                </a:prstGeom>
                <a:blipFill>
                  <a:blip r:embed="rId12"/>
                  <a:stretch>
                    <a:fillRect l="-2041" b="-314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86"/>
            <p:cNvSpPr/>
            <p:nvPr/>
          </p:nvSpPr>
          <p:spPr>
            <a:xfrm>
              <a:off x="3728529" y="566432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118" dirty="0"/>
                <a:t>x</a:t>
              </a:r>
              <a:endParaRPr lang="zh-TW" altLang="en-US" sz="2118" dirty="0"/>
            </a:p>
          </p:txBody>
        </p:sp>
      </p:grpSp>
      <p:sp>
        <p:nvSpPr>
          <p:cNvPr id="71" name="矩形 139"/>
          <p:cNvSpPr/>
          <p:nvPr/>
        </p:nvSpPr>
        <p:spPr>
          <a:xfrm>
            <a:off x="7948439" y="5517351"/>
            <a:ext cx="445709" cy="7540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b</a:t>
            </a:r>
            <a:r>
              <a:rPr lang="en-US" altLang="zh-TW" sz="2118" baseline="30000" dirty="0"/>
              <a:t>1</a:t>
            </a:r>
            <a:endParaRPr lang="zh-TW" altLang="en-US" sz="2118" baseline="30000" dirty="0"/>
          </a:p>
        </p:txBody>
      </p:sp>
      <p:sp>
        <p:nvSpPr>
          <p:cNvPr id="72" name="矩形 140"/>
          <p:cNvSpPr/>
          <p:nvPr/>
        </p:nvSpPr>
        <p:spPr>
          <a:xfrm>
            <a:off x="6487101" y="5556409"/>
            <a:ext cx="712803" cy="7344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W</a:t>
            </a:r>
            <a:r>
              <a:rPr lang="en-US" altLang="zh-TW" sz="2118" baseline="30000" dirty="0"/>
              <a:t>1</a:t>
            </a:r>
            <a:endParaRPr lang="zh-TW" altLang="en-US" sz="2118" baseline="30000" dirty="0"/>
          </a:p>
        </p:txBody>
      </p:sp>
      <p:sp>
        <p:nvSpPr>
          <p:cNvPr id="73" name="矩形 141"/>
          <p:cNvSpPr/>
          <p:nvPr/>
        </p:nvSpPr>
        <p:spPr>
          <a:xfrm>
            <a:off x="7263054" y="5535182"/>
            <a:ext cx="389434" cy="7738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x</a:t>
            </a:r>
            <a:endParaRPr lang="zh-TW" altLang="en-US" sz="2118" dirty="0"/>
          </a:p>
        </p:txBody>
      </p:sp>
      <p:sp>
        <p:nvSpPr>
          <p:cNvPr id="74" name="文字方塊 145"/>
          <p:cNvSpPr txBox="1"/>
          <p:nvPr/>
        </p:nvSpPr>
        <p:spPr>
          <a:xfrm>
            <a:off x="7661862" y="5737181"/>
            <a:ext cx="318195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/>
              <a:t>+</a:t>
            </a:r>
            <a:endParaRPr lang="zh-TW" altLang="en-US" sz="211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46"/>
              <p:cNvSpPr txBox="1"/>
              <p:nvPr/>
            </p:nvSpPr>
            <p:spPr>
              <a:xfrm>
                <a:off x="6132509" y="5779546"/>
                <a:ext cx="2468304" cy="325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118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11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118" i="1">
                              <a:latin typeface="Cambria Math" panose="02040503050406030204" pitchFamily="18" charset="0"/>
                            </a:rPr>
                            <m:t>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118" dirty="0"/>
              </a:p>
            </p:txBody>
          </p:sp>
        </mc:Choice>
        <mc:Fallback xmlns="">
          <p:sp>
            <p:nvSpPr>
              <p:cNvPr id="75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509" y="5779546"/>
                <a:ext cx="2468304" cy="325923"/>
              </a:xfrm>
              <a:prstGeom prst="rect">
                <a:avLst/>
              </a:prstGeom>
              <a:blipFill>
                <a:blip r:embed="rId13"/>
                <a:stretch>
                  <a:fillRect l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148"/>
          <p:cNvSpPr/>
          <p:nvPr/>
        </p:nvSpPr>
        <p:spPr>
          <a:xfrm>
            <a:off x="8782435" y="5537760"/>
            <a:ext cx="466922" cy="7540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b</a:t>
            </a:r>
            <a:r>
              <a:rPr lang="en-US" altLang="zh-TW" sz="2118" baseline="30000" dirty="0"/>
              <a:t>2</a:t>
            </a:r>
            <a:endParaRPr lang="zh-TW" altLang="en-US" sz="2118" baseline="30000" dirty="0"/>
          </a:p>
        </p:txBody>
      </p:sp>
      <p:sp>
        <p:nvSpPr>
          <p:cNvPr id="77" name="矩形 149"/>
          <p:cNvSpPr/>
          <p:nvPr/>
        </p:nvSpPr>
        <p:spPr>
          <a:xfrm>
            <a:off x="5397099" y="5536897"/>
            <a:ext cx="712803" cy="7344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W</a:t>
            </a:r>
            <a:r>
              <a:rPr lang="en-US" altLang="zh-TW" sz="2118" baseline="30000" dirty="0"/>
              <a:t>2</a:t>
            </a:r>
            <a:endParaRPr lang="zh-TW" altLang="en-US" sz="2118" baseline="30000" dirty="0"/>
          </a:p>
        </p:txBody>
      </p:sp>
      <p:sp>
        <p:nvSpPr>
          <p:cNvPr id="78" name="文字方塊 151"/>
          <p:cNvSpPr txBox="1"/>
          <p:nvPr/>
        </p:nvSpPr>
        <p:spPr>
          <a:xfrm>
            <a:off x="8575769" y="5750850"/>
            <a:ext cx="333356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/>
              <a:t>+</a:t>
            </a:r>
            <a:endParaRPr lang="zh-TW" altLang="en-US" sz="2118" dirty="0"/>
          </a:p>
        </p:txBody>
      </p:sp>
      <p:sp>
        <p:nvSpPr>
          <p:cNvPr id="79" name="矩形 154"/>
          <p:cNvSpPr/>
          <p:nvPr/>
        </p:nvSpPr>
        <p:spPr>
          <a:xfrm>
            <a:off x="9905828" y="5525704"/>
            <a:ext cx="445708" cy="7540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 err="1"/>
              <a:t>b</a:t>
            </a:r>
            <a:r>
              <a:rPr lang="en-US" altLang="zh-TW" sz="2118" baseline="30000" dirty="0" err="1"/>
              <a:t>L</a:t>
            </a:r>
            <a:endParaRPr lang="zh-TW" altLang="en-US" sz="2118" baseline="30000" dirty="0"/>
          </a:p>
        </p:txBody>
      </p:sp>
      <p:sp>
        <p:nvSpPr>
          <p:cNvPr id="80" name="矩形 155"/>
          <p:cNvSpPr/>
          <p:nvPr/>
        </p:nvSpPr>
        <p:spPr>
          <a:xfrm>
            <a:off x="3858322" y="5530514"/>
            <a:ext cx="712803" cy="7344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W</a:t>
            </a:r>
            <a:r>
              <a:rPr lang="en-US" altLang="zh-TW" sz="2118" baseline="30000" dirty="0"/>
              <a:t>L</a:t>
            </a:r>
            <a:endParaRPr lang="zh-TW" altLang="en-US" sz="2118" baseline="30000" dirty="0"/>
          </a:p>
        </p:txBody>
      </p:sp>
      <p:sp>
        <p:nvSpPr>
          <p:cNvPr id="81" name="文字方塊 157"/>
          <p:cNvSpPr txBox="1"/>
          <p:nvPr/>
        </p:nvSpPr>
        <p:spPr>
          <a:xfrm>
            <a:off x="9679691" y="5732401"/>
            <a:ext cx="318195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dirty="0"/>
              <a:t>+</a:t>
            </a:r>
            <a:endParaRPr lang="zh-TW" altLang="en-US" sz="2118" dirty="0"/>
          </a:p>
        </p:txBody>
      </p:sp>
      <p:sp>
        <p:nvSpPr>
          <p:cNvPr id="82" name="文字方塊 7"/>
          <p:cNvSpPr txBox="1"/>
          <p:nvPr/>
        </p:nvSpPr>
        <p:spPr>
          <a:xfrm>
            <a:off x="4515367" y="5646509"/>
            <a:ext cx="634514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71" dirty="0"/>
              <a:t>…</a:t>
            </a:r>
            <a:endParaRPr lang="zh-TW" altLang="en-US" sz="2471" dirty="0"/>
          </a:p>
        </p:txBody>
      </p:sp>
      <p:sp>
        <p:nvSpPr>
          <p:cNvPr id="83" name="矩形 173"/>
          <p:cNvSpPr/>
          <p:nvPr/>
        </p:nvSpPr>
        <p:spPr>
          <a:xfrm>
            <a:off x="4236836" y="3354261"/>
            <a:ext cx="453957" cy="7540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18" dirty="0"/>
              <a:t>b</a:t>
            </a:r>
            <a:r>
              <a:rPr lang="en-US" altLang="zh-TW" sz="2118" baseline="30000" dirty="0"/>
              <a:t>1</a:t>
            </a:r>
            <a:endParaRPr lang="zh-TW" altLang="en-US" sz="2118" baseline="30000" dirty="0"/>
          </a:p>
        </p:txBody>
      </p:sp>
      <p:sp>
        <p:nvSpPr>
          <p:cNvPr id="84" name="文字方塊 174"/>
          <p:cNvSpPr txBox="1"/>
          <p:nvPr/>
        </p:nvSpPr>
        <p:spPr>
          <a:xfrm>
            <a:off x="9254841" y="5637686"/>
            <a:ext cx="634514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71" dirty="0"/>
              <a:t>…</a:t>
            </a:r>
            <a:endParaRPr lang="zh-TW" altLang="en-US" sz="247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0549DE-DC3F-4126-A07F-C1FF2168A88C}"/>
              </a:ext>
            </a:extLst>
          </p:cNvPr>
          <p:cNvSpPr txBox="1"/>
          <p:nvPr/>
        </p:nvSpPr>
        <p:spPr>
          <a:xfrm>
            <a:off x="3046250" y="6640746"/>
            <a:ext cx="6099501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2" dirty="0"/>
              <a:t>Slide credit: Hung-</a:t>
            </a:r>
            <a:r>
              <a:rPr lang="en-US" sz="882" dirty="0" err="1"/>
              <a:t>yi</a:t>
            </a:r>
            <a:r>
              <a:rPr lang="en-US" sz="882" dirty="0"/>
              <a:t> Lee – Deep Learning Tutorial</a:t>
            </a:r>
          </a:p>
        </p:txBody>
      </p:sp>
      <p:sp>
        <p:nvSpPr>
          <p:cNvPr id="87" name="Date Placeholder 86">
            <a:extLst>
              <a:ext uri="{FF2B5EF4-FFF2-40B4-BE49-F238E27FC236}">
                <a16:creationId xmlns:a16="http://schemas.microsoft.com/office/drawing/2014/main" id="{D3669F06-1846-2009-26A7-DBD1F707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88" name="Footer Placeholder 87">
            <a:extLst>
              <a:ext uri="{FF2B5EF4-FFF2-40B4-BE49-F238E27FC236}">
                <a16:creationId xmlns:a16="http://schemas.microsoft.com/office/drawing/2014/main" id="{C906E276-DA6B-157E-0DDF-97344875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89" name="Slide Number Placeholder 88">
            <a:extLst>
              <a:ext uri="{FF2B5EF4-FFF2-40B4-BE49-F238E27FC236}">
                <a16:creationId xmlns:a16="http://schemas.microsoft.com/office/drawing/2014/main" id="{CBDD6767-0070-6D1C-409E-72DEE4CD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0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7" grpId="0" animBg="1"/>
      <p:bldP spid="71" grpId="0" animBg="1"/>
      <p:bldP spid="72" grpId="0" animBg="1"/>
      <p:bldP spid="73" grpId="0" animBg="1"/>
      <p:bldP spid="74" grpId="0"/>
      <p:bldP spid="75" grpId="0"/>
      <p:bldP spid="76" grpId="0" animBg="1"/>
      <p:bldP spid="77" grpId="0" animBg="1"/>
      <p:bldP spid="78" grpId="0"/>
      <p:bldP spid="79" grpId="0" animBg="1"/>
      <p:bldP spid="80" grpId="0" animBg="1"/>
      <p:bldP spid="81" grpId="0"/>
      <p:bldP spid="82" grpId="0"/>
      <p:bldP spid="8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3D931E9-AC30-D068-BD34-0D1D7F71253C}"/>
              </a:ext>
            </a:extLst>
          </p:cNvPr>
          <p:cNvGraphicFramePr>
            <a:graphicFrameLocks/>
          </p:cNvGraphicFramePr>
          <p:nvPr/>
        </p:nvGraphicFramePr>
        <p:xfrm>
          <a:off x="1924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>
            <a:extLst>
              <a:ext uri="{FF2B5EF4-FFF2-40B4-BE49-F238E27FC236}">
                <a16:creationId xmlns:a16="http://schemas.microsoft.com/office/drawing/2014/main" id="{280E593B-5BFA-D1F3-5284-A3676C246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6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985B64-B619-9F00-5E37-3CA55920B056}"/>
              </a:ext>
            </a:extLst>
          </p:cNvPr>
          <p:cNvGraphicFramePr>
            <a:graphicFrameLocks noGrp="1"/>
          </p:cNvGraphicFramePr>
          <p:nvPr/>
        </p:nvGraphicFramePr>
        <p:xfrm>
          <a:off x="1924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2A6B8ADD-B0E6-A4CC-9107-A10E8D9B7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63" y="2365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C16FE8-D27A-3D92-279C-6ABE382DAD3E}"/>
              </a:ext>
            </a:extLst>
          </p:cNvPr>
          <p:cNvSpPr/>
          <p:nvPr/>
        </p:nvSpPr>
        <p:spPr>
          <a:xfrm>
            <a:off x="1924050" y="184943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" name="圖片 31">
            <a:extLst>
              <a:ext uri="{FF2B5EF4-FFF2-40B4-BE49-F238E27FC236}">
                <a16:creationId xmlns:a16="http://schemas.microsoft.com/office/drawing/2014/main" id="{1503EF6D-0F62-90A9-0CD9-4BF10A6C8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6" y="1196976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>
            <a:extLst>
              <a:ext uri="{FF2B5EF4-FFF2-40B4-BE49-F238E27FC236}">
                <a16:creationId xmlns:a16="http://schemas.microsoft.com/office/drawing/2014/main" id="{90BCB7E6-AF8E-5E42-F65A-EE25986BA4B9}"/>
              </a:ext>
            </a:extLst>
          </p:cNvPr>
          <p:cNvCxnSpPr/>
          <p:nvPr/>
        </p:nvCxnSpPr>
        <p:spPr>
          <a:xfrm>
            <a:off x="3546476" y="838201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>
            <a:extLst>
              <a:ext uri="{FF2B5EF4-FFF2-40B4-BE49-F238E27FC236}">
                <a16:creationId xmlns:a16="http://schemas.microsoft.com/office/drawing/2014/main" id="{9AD569F2-53FF-3358-0DD9-1FC3C1295B20}"/>
              </a:ext>
            </a:extLst>
          </p:cNvPr>
          <p:cNvCxnSpPr/>
          <p:nvPr/>
        </p:nvCxnSpPr>
        <p:spPr>
          <a:xfrm flipV="1">
            <a:off x="3363914" y="1571625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>
            <a:extLst>
              <a:ext uri="{FF2B5EF4-FFF2-40B4-BE49-F238E27FC236}">
                <a16:creationId xmlns:a16="http://schemas.microsoft.com/office/drawing/2014/main" id="{D434642F-8ABF-5FAC-4589-C12938EAB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13" name="文字方塊 38">
            <a:extLst>
              <a:ext uri="{FF2B5EF4-FFF2-40B4-BE49-F238E27FC236}">
                <a16:creationId xmlns:a16="http://schemas.microsoft.com/office/drawing/2014/main" id="{57C82822-B7A5-EBBC-27EF-30C1F69F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14" name="文字方塊 39">
            <a:extLst>
              <a:ext uri="{FF2B5EF4-FFF2-40B4-BE49-F238E27FC236}">
                <a16:creationId xmlns:a16="http://schemas.microsoft.com/office/drawing/2014/main" id="{D6613088-1E6F-6006-4ECB-FFAC7FC8D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15" name="文字方塊 40">
            <a:extLst>
              <a:ext uri="{FF2B5EF4-FFF2-40B4-BE49-F238E27FC236}">
                <a16:creationId xmlns:a16="http://schemas.microsoft.com/office/drawing/2014/main" id="{B4096E1E-D368-3B2E-E6A6-6478B02F034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7" name="文字方塊 42">
            <a:extLst>
              <a:ext uri="{FF2B5EF4-FFF2-40B4-BE49-F238E27FC236}">
                <a16:creationId xmlns:a16="http://schemas.microsoft.com/office/drawing/2014/main" id="{2563283D-B5A3-EC40-9BCE-48908930D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</a:t>
            </a:r>
            <a:endParaRPr lang="zh-TW" altLang="en-US"/>
          </a:p>
        </p:txBody>
      </p:sp>
      <p:sp>
        <p:nvSpPr>
          <p:cNvPr id="18" name="文字方塊 43">
            <a:extLst>
              <a:ext uri="{FF2B5EF4-FFF2-40B4-BE49-F238E27FC236}">
                <a16:creationId xmlns:a16="http://schemas.microsoft.com/office/drawing/2014/main" id="{6AD39EEB-1416-33B1-2912-A070819F7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</a:t>
            </a:r>
            <a:endParaRPr lang="zh-TW" altLang="en-US"/>
          </a:p>
        </p:txBody>
      </p:sp>
      <p:sp>
        <p:nvSpPr>
          <p:cNvPr id="19" name="文字方塊 44">
            <a:extLst>
              <a:ext uri="{FF2B5EF4-FFF2-40B4-BE49-F238E27FC236}">
                <a16:creationId xmlns:a16="http://schemas.microsoft.com/office/drawing/2014/main" id="{A12E8CD2-9874-75BE-F661-698D85A2972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970713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0" name="文字方塊 45">
            <a:extLst>
              <a:ext uri="{FF2B5EF4-FFF2-40B4-BE49-F238E27FC236}">
                <a16:creationId xmlns:a16="http://schemas.microsoft.com/office/drawing/2014/main" id="{C8354098-D15B-E529-1187-034AD30F5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0" y="4438651"/>
            <a:ext cx="5222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</a:t>
            </a:r>
            <a:endParaRPr lang="zh-TW" altLang="en-US"/>
          </a:p>
        </p:txBody>
      </p:sp>
      <p:sp>
        <p:nvSpPr>
          <p:cNvPr id="21" name="文字方塊 46">
            <a:extLst>
              <a:ext uri="{FF2B5EF4-FFF2-40B4-BE49-F238E27FC236}">
                <a16:creationId xmlns:a16="http://schemas.microsoft.com/office/drawing/2014/main" id="{22BB3411-064E-AB17-3560-EDF0192B9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</a:t>
            </a:r>
            <a:endParaRPr lang="zh-TW" altLang="en-US"/>
          </a:p>
        </p:txBody>
      </p:sp>
      <p:sp>
        <p:nvSpPr>
          <p:cNvPr id="22" name="文字方塊 47">
            <a:extLst>
              <a:ext uri="{FF2B5EF4-FFF2-40B4-BE49-F238E27FC236}">
                <a16:creationId xmlns:a16="http://schemas.microsoft.com/office/drawing/2014/main" id="{E255CFC0-6535-EEF0-90F2-8ABC942CB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</a:t>
            </a:r>
            <a:endParaRPr lang="zh-TW" altLang="en-US"/>
          </a:p>
        </p:txBody>
      </p:sp>
      <p:sp>
        <p:nvSpPr>
          <p:cNvPr id="23" name="文字方塊 48">
            <a:extLst>
              <a:ext uri="{FF2B5EF4-FFF2-40B4-BE49-F238E27FC236}">
                <a16:creationId xmlns:a16="http://schemas.microsoft.com/office/drawing/2014/main" id="{42C6C602-6235-F35A-8331-636032E1D30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4" name="文字方塊 49">
            <a:extLst>
              <a:ext uri="{FF2B5EF4-FFF2-40B4-BE49-F238E27FC236}">
                <a16:creationId xmlns:a16="http://schemas.microsoft.com/office/drawing/2014/main" id="{F451FD5B-663C-6A2E-BBDF-82F1D541D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0050" y="5303838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Only connect to 9 inputs, not fully connected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5" name="文字方塊 50">
            <a:extLst>
              <a:ext uri="{FF2B5EF4-FFF2-40B4-BE49-F238E27FC236}">
                <a16:creationId xmlns:a16="http://schemas.microsoft.com/office/drawing/2014/main" id="{8CA7E59E-C04B-A1A6-FDFA-BCA75DB51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" name="文字方塊 51">
            <a:extLst>
              <a:ext uri="{FF2B5EF4-FFF2-40B4-BE49-F238E27FC236}">
                <a16:creationId xmlns:a16="http://schemas.microsoft.com/office/drawing/2014/main" id="{562D28E1-5D20-F81A-EC85-F6BD21FAF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7" name="文字方塊 52">
            <a:extLst>
              <a:ext uri="{FF2B5EF4-FFF2-40B4-BE49-F238E27FC236}">
                <a16:creationId xmlns:a16="http://schemas.microsoft.com/office/drawing/2014/main" id="{D5E6F46C-5B11-4D2E-56A7-1C34B0DDE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</a:t>
            </a:r>
            <a:endParaRPr lang="zh-TW" altLang="en-US"/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8B73C5CA-0B8F-98D4-57DA-87A4FF70C068}"/>
              </a:ext>
            </a:extLst>
          </p:cNvPr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55">
            <a:extLst>
              <a:ext uri="{FF2B5EF4-FFF2-40B4-BE49-F238E27FC236}">
                <a16:creationId xmlns:a16="http://schemas.microsoft.com/office/drawing/2014/main" id="{66466437-C7F5-4F7B-782F-CEA8EB0DDA58}"/>
              </a:ext>
            </a:extLst>
          </p:cNvPr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56">
            <a:extLst>
              <a:ext uri="{FF2B5EF4-FFF2-40B4-BE49-F238E27FC236}">
                <a16:creationId xmlns:a16="http://schemas.microsoft.com/office/drawing/2014/main" id="{04EBDC81-AB34-0F2C-23B1-9868C8BB7A27}"/>
              </a:ext>
            </a:extLst>
          </p:cNvPr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57">
            <a:extLst>
              <a:ext uri="{FF2B5EF4-FFF2-40B4-BE49-F238E27FC236}">
                <a16:creationId xmlns:a16="http://schemas.microsoft.com/office/drawing/2014/main" id="{44AE5D10-A667-B107-79D6-B778CDCAF8B0}"/>
              </a:ext>
            </a:extLst>
          </p:cNvPr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58">
            <a:extLst>
              <a:ext uri="{FF2B5EF4-FFF2-40B4-BE49-F238E27FC236}">
                <a16:creationId xmlns:a16="http://schemas.microsoft.com/office/drawing/2014/main" id="{9DB4091E-099A-D323-CF19-C3963586FA88}"/>
              </a:ext>
            </a:extLst>
          </p:cNvPr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59">
            <a:extLst>
              <a:ext uri="{FF2B5EF4-FFF2-40B4-BE49-F238E27FC236}">
                <a16:creationId xmlns:a16="http://schemas.microsoft.com/office/drawing/2014/main" id="{240996C7-15CB-45C1-85D1-6E4415AFC516}"/>
              </a:ext>
            </a:extLst>
          </p:cNvPr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0">
            <a:extLst>
              <a:ext uri="{FF2B5EF4-FFF2-40B4-BE49-F238E27FC236}">
                <a16:creationId xmlns:a16="http://schemas.microsoft.com/office/drawing/2014/main" id="{3D7D71CD-47DF-8483-3A2C-36A827D941F7}"/>
              </a:ext>
            </a:extLst>
          </p:cNvPr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矩形 61">
            <a:extLst>
              <a:ext uri="{FF2B5EF4-FFF2-40B4-BE49-F238E27FC236}">
                <a16:creationId xmlns:a16="http://schemas.microsoft.com/office/drawing/2014/main" id="{EB317AF3-48D5-3532-C644-7CB669F3BC23}"/>
              </a:ext>
            </a:extLst>
          </p:cNvPr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62">
            <a:extLst>
              <a:ext uri="{FF2B5EF4-FFF2-40B4-BE49-F238E27FC236}">
                <a16:creationId xmlns:a16="http://schemas.microsoft.com/office/drawing/2014/main" id="{27AE6292-62D5-1287-0694-115AC1E30AA4}"/>
              </a:ext>
            </a:extLst>
          </p:cNvPr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矩形 63">
            <a:extLst>
              <a:ext uri="{FF2B5EF4-FFF2-40B4-BE49-F238E27FC236}">
                <a16:creationId xmlns:a16="http://schemas.microsoft.com/office/drawing/2014/main" id="{7886DE04-A1FE-EDE3-0A51-6F8E727DCF3F}"/>
              </a:ext>
            </a:extLst>
          </p:cNvPr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8" name="矩形 64">
            <a:extLst>
              <a:ext uri="{FF2B5EF4-FFF2-40B4-BE49-F238E27FC236}">
                <a16:creationId xmlns:a16="http://schemas.microsoft.com/office/drawing/2014/main" id="{513422ED-CA52-A112-85FE-F53C626EC932}"/>
              </a:ext>
            </a:extLst>
          </p:cNvPr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65">
            <a:extLst>
              <a:ext uri="{FF2B5EF4-FFF2-40B4-BE49-F238E27FC236}">
                <a16:creationId xmlns:a16="http://schemas.microsoft.com/office/drawing/2014/main" id="{56E7C500-6685-C761-919F-801E201BDCB4}"/>
              </a:ext>
            </a:extLst>
          </p:cNvPr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40" name="直線單箭頭接點 67">
            <a:extLst>
              <a:ext uri="{FF2B5EF4-FFF2-40B4-BE49-F238E27FC236}">
                <a16:creationId xmlns:a16="http://schemas.microsoft.com/office/drawing/2014/main" id="{60167CEA-DD34-6C0A-E1C5-120C9C5D3BE1}"/>
              </a:ext>
            </a:extLst>
          </p:cNvPr>
          <p:cNvCxnSpPr>
            <a:stCxn id="28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>
            <a:extLst>
              <a:ext uri="{FF2B5EF4-FFF2-40B4-BE49-F238E27FC236}">
                <a16:creationId xmlns:a16="http://schemas.microsoft.com/office/drawing/2014/main" id="{7D04E17E-8B48-4D34-C09A-7C8A4697410A}"/>
              </a:ext>
            </a:extLst>
          </p:cNvPr>
          <p:cNvCxnSpPr>
            <a:stCxn id="29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>
            <a:extLst>
              <a:ext uri="{FF2B5EF4-FFF2-40B4-BE49-F238E27FC236}">
                <a16:creationId xmlns:a16="http://schemas.microsoft.com/office/drawing/2014/main" id="{B5F3012C-FB8C-C0D6-2E78-D2345CB6AA32}"/>
              </a:ext>
            </a:extLst>
          </p:cNvPr>
          <p:cNvCxnSpPr>
            <a:stCxn id="30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>
            <a:extLst>
              <a:ext uri="{FF2B5EF4-FFF2-40B4-BE49-F238E27FC236}">
                <a16:creationId xmlns:a16="http://schemas.microsoft.com/office/drawing/2014/main" id="{2C180CBF-7770-D6A5-F215-53DAE6BBC6B4}"/>
              </a:ext>
            </a:extLst>
          </p:cNvPr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2A9CB194-BA00-AA9F-633B-B491EF855D70}"/>
              </a:ext>
            </a:extLst>
          </p:cNvPr>
          <p:cNvCxnSpPr>
            <a:endCxn id="49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>
            <a:extLst>
              <a:ext uri="{FF2B5EF4-FFF2-40B4-BE49-F238E27FC236}">
                <a16:creationId xmlns:a16="http://schemas.microsoft.com/office/drawing/2014/main" id="{B9BFFD81-DBFD-642E-32E3-C94922507522}"/>
              </a:ext>
            </a:extLst>
          </p:cNvPr>
          <p:cNvCxnSpPr>
            <a:endCxn id="49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>
            <a:extLst>
              <a:ext uri="{FF2B5EF4-FFF2-40B4-BE49-F238E27FC236}">
                <a16:creationId xmlns:a16="http://schemas.microsoft.com/office/drawing/2014/main" id="{E10B2435-E1AE-293B-E038-08B35C994477}"/>
              </a:ext>
            </a:extLst>
          </p:cNvPr>
          <p:cNvCxnSpPr>
            <a:stCxn id="36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>
            <a:extLst>
              <a:ext uri="{FF2B5EF4-FFF2-40B4-BE49-F238E27FC236}">
                <a16:creationId xmlns:a16="http://schemas.microsoft.com/office/drawing/2014/main" id="{0651A785-34C9-471D-FA6C-39D7624B74FF}"/>
              </a:ext>
            </a:extLst>
          </p:cNvPr>
          <p:cNvCxnSpPr>
            <a:endCxn id="49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>
            <a:extLst>
              <a:ext uri="{FF2B5EF4-FFF2-40B4-BE49-F238E27FC236}">
                <a16:creationId xmlns:a16="http://schemas.microsoft.com/office/drawing/2014/main" id="{6FF0A452-BC8D-D879-2091-32D7AEF08D25}"/>
              </a:ext>
            </a:extLst>
          </p:cNvPr>
          <p:cNvCxnSpPr>
            <a:endCxn id="49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>
            <a:extLst>
              <a:ext uri="{FF2B5EF4-FFF2-40B4-BE49-F238E27FC236}">
                <a16:creationId xmlns:a16="http://schemas.microsoft.com/office/drawing/2014/main" id="{6A0FD272-C301-38EB-8542-65047C35D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50" name="橢圓 116">
            <a:extLst>
              <a:ext uri="{FF2B5EF4-FFF2-40B4-BE49-F238E27FC236}">
                <a16:creationId xmlns:a16="http://schemas.microsoft.com/office/drawing/2014/main" id="{4E864255-5EE4-A7F1-ED03-2733F1E856A5}"/>
              </a:ext>
            </a:extLst>
          </p:cNvPr>
          <p:cNvSpPr/>
          <p:nvPr/>
        </p:nvSpPr>
        <p:spPr>
          <a:xfrm>
            <a:off x="1970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17">
            <a:extLst>
              <a:ext uri="{FF2B5EF4-FFF2-40B4-BE49-F238E27FC236}">
                <a16:creationId xmlns:a16="http://schemas.microsoft.com/office/drawing/2014/main" id="{4D7CD4F8-FFA4-8EC7-727C-24DFA2D51AB6}"/>
              </a:ext>
            </a:extLst>
          </p:cNvPr>
          <p:cNvSpPr/>
          <p:nvPr/>
        </p:nvSpPr>
        <p:spPr>
          <a:xfrm>
            <a:off x="2522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18">
            <a:extLst>
              <a:ext uri="{FF2B5EF4-FFF2-40B4-BE49-F238E27FC236}">
                <a16:creationId xmlns:a16="http://schemas.microsoft.com/office/drawing/2014/main" id="{B7A867F1-1B5C-EC2D-7330-762CB7EB7E96}"/>
              </a:ext>
            </a:extLst>
          </p:cNvPr>
          <p:cNvSpPr/>
          <p:nvPr/>
        </p:nvSpPr>
        <p:spPr>
          <a:xfrm>
            <a:off x="3033713" y="146051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19">
            <a:extLst>
              <a:ext uri="{FF2B5EF4-FFF2-40B4-BE49-F238E27FC236}">
                <a16:creationId xmlns:a16="http://schemas.microsoft.com/office/drawing/2014/main" id="{86FD96FE-CF34-1124-13FB-BAE3C783481E}"/>
              </a:ext>
            </a:extLst>
          </p:cNvPr>
          <p:cNvSpPr/>
          <p:nvPr/>
        </p:nvSpPr>
        <p:spPr>
          <a:xfrm>
            <a:off x="1970088" y="619126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0">
            <a:extLst>
              <a:ext uri="{FF2B5EF4-FFF2-40B4-BE49-F238E27FC236}">
                <a16:creationId xmlns:a16="http://schemas.microsoft.com/office/drawing/2014/main" id="{EA5C42A4-E731-578E-4663-BA92F42728A1}"/>
              </a:ext>
            </a:extLst>
          </p:cNvPr>
          <p:cNvSpPr/>
          <p:nvPr/>
        </p:nvSpPr>
        <p:spPr>
          <a:xfrm>
            <a:off x="2522538" y="590551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121">
            <a:extLst>
              <a:ext uri="{FF2B5EF4-FFF2-40B4-BE49-F238E27FC236}">
                <a16:creationId xmlns:a16="http://schemas.microsoft.com/office/drawing/2014/main" id="{3D902C1B-D765-07BF-EF55-A55ED40C64B6}"/>
              </a:ext>
            </a:extLst>
          </p:cNvPr>
          <p:cNvSpPr/>
          <p:nvPr/>
        </p:nvSpPr>
        <p:spPr>
          <a:xfrm>
            <a:off x="3033713" y="603251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6" name="橢圓 122">
            <a:extLst>
              <a:ext uri="{FF2B5EF4-FFF2-40B4-BE49-F238E27FC236}">
                <a16:creationId xmlns:a16="http://schemas.microsoft.com/office/drawing/2014/main" id="{BC4A25D4-314B-C176-5978-912FB8188402}"/>
              </a:ext>
            </a:extLst>
          </p:cNvPr>
          <p:cNvSpPr/>
          <p:nvPr/>
        </p:nvSpPr>
        <p:spPr>
          <a:xfrm>
            <a:off x="1982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" name="橢圓 123">
            <a:extLst>
              <a:ext uri="{FF2B5EF4-FFF2-40B4-BE49-F238E27FC236}">
                <a16:creationId xmlns:a16="http://schemas.microsoft.com/office/drawing/2014/main" id="{24FEB172-7763-0349-395A-FB5CE1E23510}"/>
              </a:ext>
            </a:extLst>
          </p:cNvPr>
          <p:cNvSpPr/>
          <p:nvPr/>
        </p:nvSpPr>
        <p:spPr>
          <a:xfrm>
            <a:off x="2535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24">
            <a:extLst>
              <a:ext uri="{FF2B5EF4-FFF2-40B4-BE49-F238E27FC236}">
                <a16:creationId xmlns:a16="http://schemas.microsoft.com/office/drawing/2014/main" id="{5D553D32-290E-7EF9-0B5F-23E3A95CD6F2}"/>
              </a:ext>
            </a:extLst>
          </p:cNvPr>
          <p:cNvSpPr/>
          <p:nvPr/>
        </p:nvSpPr>
        <p:spPr>
          <a:xfrm>
            <a:off x="3046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66">
            <a:extLst>
              <a:ext uri="{FF2B5EF4-FFF2-40B4-BE49-F238E27FC236}">
                <a16:creationId xmlns:a16="http://schemas.microsoft.com/office/drawing/2014/main" id="{E58D1C73-1394-A421-13CD-5A5175365304}"/>
              </a:ext>
            </a:extLst>
          </p:cNvPr>
          <p:cNvSpPr txBox="1"/>
          <p:nvPr/>
        </p:nvSpPr>
        <p:spPr>
          <a:xfrm>
            <a:off x="1905000" y="5258561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507782-2270-82B2-3956-A864DC2A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9E021-B0F8-8A81-1E9E-5495C20B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CC560-789D-1865-E09D-832A95A6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6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7FCFC65-AAF7-6A88-A661-E5D866A1AF0A}"/>
              </a:ext>
            </a:extLst>
          </p:cNvPr>
          <p:cNvGraphicFramePr>
            <a:graphicFrameLocks/>
          </p:cNvGraphicFramePr>
          <p:nvPr/>
        </p:nvGraphicFramePr>
        <p:xfrm>
          <a:off x="1924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711E416-1CE7-1D57-9B05-C73ED72C2822}"/>
              </a:ext>
            </a:extLst>
          </p:cNvPr>
          <p:cNvGraphicFramePr>
            <a:graphicFrameLocks noGrp="1"/>
          </p:cNvGraphicFramePr>
          <p:nvPr/>
        </p:nvGraphicFramePr>
        <p:xfrm>
          <a:off x="1924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>
            <a:extLst>
              <a:ext uri="{FF2B5EF4-FFF2-40B4-BE49-F238E27FC236}">
                <a16:creationId xmlns:a16="http://schemas.microsoft.com/office/drawing/2014/main" id="{D4FB30F9-8115-8E9F-0B19-A191F0E83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75" y="606426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7F0F5FA2-81C8-7ED4-1F99-14C43BC4697C}"/>
              </a:ext>
            </a:extLst>
          </p:cNvPr>
          <p:cNvSpPr/>
          <p:nvPr/>
        </p:nvSpPr>
        <p:spPr>
          <a:xfrm>
            <a:off x="2435225" y="1835151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96" name="文字方塊 37">
            <a:extLst>
              <a:ext uri="{FF2B5EF4-FFF2-40B4-BE49-F238E27FC236}">
                <a16:creationId xmlns:a16="http://schemas.microsoft.com/office/drawing/2014/main" id="{159832BD-5773-A260-2524-31BBD82F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1:</a:t>
            </a:r>
            <a:endParaRPr lang="zh-TW" altLang="en-US"/>
          </a:p>
        </p:txBody>
      </p:sp>
      <p:sp>
        <p:nvSpPr>
          <p:cNvPr id="26697" name="文字方塊 38">
            <a:extLst>
              <a:ext uri="{FF2B5EF4-FFF2-40B4-BE49-F238E27FC236}">
                <a16:creationId xmlns:a16="http://schemas.microsoft.com/office/drawing/2014/main" id="{653D9209-5AF2-FFA3-2CCE-31076815B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2:</a:t>
            </a:r>
            <a:endParaRPr lang="zh-TW" altLang="en-US"/>
          </a:p>
        </p:txBody>
      </p:sp>
      <p:sp>
        <p:nvSpPr>
          <p:cNvPr id="26698" name="文字方塊 39">
            <a:extLst>
              <a:ext uri="{FF2B5EF4-FFF2-40B4-BE49-F238E27FC236}">
                <a16:creationId xmlns:a16="http://schemas.microsoft.com/office/drawing/2014/main" id="{B4C32B93-7412-45C8-0BC9-5A3ECD65E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3:</a:t>
            </a:r>
            <a:endParaRPr lang="zh-TW" altLang="en-US"/>
          </a:p>
        </p:txBody>
      </p:sp>
      <p:sp>
        <p:nvSpPr>
          <p:cNvPr id="26699" name="文字方塊 40">
            <a:extLst>
              <a:ext uri="{FF2B5EF4-FFF2-40B4-BE49-F238E27FC236}">
                <a16:creationId xmlns:a16="http://schemas.microsoft.com/office/drawing/2014/main" id="{011EBF86-71F4-90E4-1DF0-F0E041667B8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0" name="文字方塊 41">
            <a:extLst>
              <a:ext uri="{FF2B5EF4-FFF2-40B4-BE49-F238E27FC236}">
                <a16:creationId xmlns:a16="http://schemas.microsoft.com/office/drawing/2014/main" id="{046E465B-8BC1-820F-6DFC-F80E55B69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223996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7:</a:t>
            </a:r>
            <a:endParaRPr lang="zh-TW" altLang="en-US"/>
          </a:p>
        </p:txBody>
      </p:sp>
      <p:sp>
        <p:nvSpPr>
          <p:cNvPr id="26701" name="文字方塊 42">
            <a:extLst>
              <a:ext uri="{FF2B5EF4-FFF2-40B4-BE49-F238E27FC236}">
                <a16:creationId xmlns:a16="http://schemas.microsoft.com/office/drawing/2014/main" id="{3B6015D6-72D8-0B6B-5A01-B9656D8B0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8:</a:t>
            </a:r>
            <a:endParaRPr lang="zh-TW" altLang="en-US"/>
          </a:p>
        </p:txBody>
      </p:sp>
      <p:sp>
        <p:nvSpPr>
          <p:cNvPr id="26702" name="文字方塊 43">
            <a:extLst>
              <a:ext uri="{FF2B5EF4-FFF2-40B4-BE49-F238E27FC236}">
                <a16:creationId xmlns:a16="http://schemas.microsoft.com/office/drawing/2014/main" id="{25A73A0E-B5A3-9951-72FC-22FFD3C17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9:</a:t>
            </a:r>
            <a:endParaRPr lang="zh-TW" altLang="en-US"/>
          </a:p>
        </p:txBody>
      </p:sp>
      <p:sp>
        <p:nvSpPr>
          <p:cNvPr id="26703" name="文字方塊 44">
            <a:extLst>
              <a:ext uri="{FF2B5EF4-FFF2-40B4-BE49-F238E27FC236}">
                <a16:creationId xmlns:a16="http://schemas.microsoft.com/office/drawing/2014/main" id="{3B246864-1299-6B11-0F13-47ACB4D1094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970713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4" name="文字方塊 45">
            <a:extLst>
              <a:ext uri="{FF2B5EF4-FFF2-40B4-BE49-F238E27FC236}">
                <a16:creationId xmlns:a16="http://schemas.microsoft.com/office/drawing/2014/main" id="{70FDF63D-3560-9C04-EA13-390CA1F43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0" y="4438651"/>
            <a:ext cx="5222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13:</a:t>
            </a:r>
            <a:endParaRPr lang="zh-TW" altLang="en-US"/>
          </a:p>
        </p:txBody>
      </p:sp>
      <p:sp>
        <p:nvSpPr>
          <p:cNvPr id="26705" name="文字方塊 46">
            <a:extLst>
              <a:ext uri="{FF2B5EF4-FFF2-40B4-BE49-F238E27FC236}">
                <a16:creationId xmlns:a16="http://schemas.microsoft.com/office/drawing/2014/main" id="{FD8308DA-7A11-1C17-11F3-4AD03BDCE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14:</a:t>
            </a:r>
            <a:endParaRPr lang="zh-TW" altLang="en-US"/>
          </a:p>
        </p:txBody>
      </p:sp>
      <p:sp>
        <p:nvSpPr>
          <p:cNvPr id="26706" name="文字方塊 47">
            <a:extLst>
              <a:ext uri="{FF2B5EF4-FFF2-40B4-BE49-F238E27FC236}">
                <a16:creationId xmlns:a16="http://schemas.microsoft.com/office/drawing/2014/main" id="{85D0688B-71C3-2D11-EDFF-8808BC0DE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15:</a:t>
            </a:r>
            <a:endParaRPr lang="zh-TW" altLang="en-US"/>
          </a:p>
        </p:txBody>
      </p:sp>
      <p:sp>
        <p:nvSpPr>
          <p:cNvPr id="26707" name="文字方塊 48">
            <a:extLst>
              <a:ext uri="{FF2B5EF4-FFF2-40B4-BE49-F238E27FC236}">
                <a16:creationId xmlns:a16="http://schemas.microsoft.com/office/drawing/2014/main" id="{F6B1A4B8-20FA-819A-D100-C401E9B6A1A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8" name="文字方塊 50">
            <a:extLst>
              <a:ext uri="{FF2B5EF4-FFF2-40B4-BE49-F238E27FC236}">
                <a16:creationId xmlns:a16="http://schemas.microsoft.com/office/drawing/2014/main" id="{C1561B39-28CC-C6E3-8648-56A59357C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709" name="文字方塊 51">
            <a:extLst>
              <a:ext uri="{FF2B5EF4-FFF2-40B4-BE49-F238E27FC236}">
                <a16:creationId xmlns:a16="http://schemas.microsoft.com/office/drawing/2014/main" id="{1DA10F19-91A0-05B0-6723-376B23120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6710" name="文字方塊 52">
            <a:extLst>
              <a:ext uri="{FF2B5EF4-FFF2-40B4-BE49-F238E27FC236}">
                <a16:creationId xmlns:a16="http://schemas.microsoft.com/office/drawing/2014/main" id="{7DAAB35A-5637-1D8D-DB6C-B5D32DBFE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16:</a:t>
            </a:r>
            <a:endParaRPr lang="zh-TW" altLang="en-US"/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A9E9706C-624E-C34B-358C-516F52369A4B}"/>
              </a:ext>
            </a:extLst>
          </p:cNvPr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矩形 55">
            <a:extLst>
              <a:ext uri="{FF2B5EF4-FFF2-40B4-BE49-F238E27FC236}">
                <a16:creationId xmlns:a16="http://schemas.microsoft.com/office/drawing/2014/main" id="{0862819E-76F4-165C-732F-C1A0446B6C50}"/>
              </a:ext>
            </a:extLst>
          </p:cNvPr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矩形 56">
            <a:extLst>
              <a:ext uri="{FF2B5EF4-FFF2-40B4-BE49-F238E27FC236}">
                <a16:creationId xmlns:a16="http://schemas.microsoft.com/office/drawing/2014/main" id="{9FE40E84-1BC4-50B2-A43E-519728123807}"/>
              </a:ext>
            </a:extLst>
          </p:cNvPr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57">
            <a:extLst>
              <a:ext uri="{FF2B5EF4-FFF2-40B4-BE49-F238E27FC236}">
                <a16:creationId xmlns:a16="http://schemas.microsoft.com/office/drawing/2014/main" id="{C6CCF001-1BE6-C23D-74BE-4C7B11DB0BBA}"/>
              </a:ext>
            </a:extLst>
          </p:cNvPr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58">
            <a:extLst>
              <a:ext uri="{FF2B5EF4-FFF2-40B4-BE49-F238E27FC236}">
                <a16:creationId xmlns:a16="http://schemas.microsoft.com/office/drawing/2014/main" id="{836E69F4-FEF6-B5AD-3B19-6170FF10F6C0}"/>
              </a:ext>
            </a:extLst>
          </p:cNvPr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59">
            <a:extLst>
              <a:ext uri="{FF2B5EF4-FFF2-40B4-BE49-F238E27FC236}">
                <a16:creationId xmlns:a16="http://schemas.microsoft.com/office/drawing/2014/main" id="{915EF3A1-0847-06B5-67EB-D247A44A70E4}"/>
              </a:ext>
            </a:extLst>
          </p:cNvPr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60">
            <a:extLst>
              <a:ext uri="{FF2B5EF4-FFF2-40B4-BE49-F238E27FC236}">
                <a16:creationId xmlns:a16="http://schemas.microsoft.com/office/drawing/2014/main" id="{054D3F18-73EF-FE35-D21F-3A78DEF034A9}"/>
              </a:ext>
            </a:extLst>
          </p:cNvPr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61">
            <a:extLst>
              <a:ext uri="{FF2B5EF4-FFF2-40B4-BE49-F238E27FC236}">
                <a16:creationId xmlns:a16="http://schemas.microsoft.com/office/drawing/2014/main" id="{77D4C03B-A18A-EDB4-166E-3E32135F657F}"/>
              </a:ext>
            </a:extLst>
          </p:cNvPr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62">
            <a:extLst>
              <a:ext uri="{FF2B5EF4-FFF2-40B4-BE49-F238E27FC236}">
                <a16:creationId xmlns:a16="http://schemas.microsoft.com/office/drawing/2014/main" id="{D9E4ED9E-6887-B9A4-0B5C-F84190321238}"/>
              </a:ext>
            </a:extLst>
          </p:cNvPr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63">
            <a:extLst>
              <a:ext uri="{FF2B5EF4-FFF2-40B4-BE49-F238E27FC236}">
                <a16:creationId xmlns:a16="http://schemas.microsoft.com/office/drawing/2014/main" id="{E0FBCF27-4A14-0A53-7813-297AFD314A62}"/>
              </a:ext>
            </a:extLst>
          </p:cNvPr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64">
            <a:extLst>
              <a:ext uri="{FF2B5EF4-FFF2-40B4-BE49-F238E27FC236}">
                <a16:creationId xmlns:a16="http://schemas.microsoft.com/office/drawing/2014/main" id="{09BC6C16-FF7A-539A-0C82-368E2BA7214C}"/>
              </a:ext>
            </a:extLst>
          </p:cNvPr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78E82FA7-EC4F-7996-2B19-206C1B0D38FF}"/>
              </a:ext>
            </a:extLst>
          </p:cNvPr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67">
            <a:extLst>
              <a:ext uri="{FF2B5EF4-FFF2-40B4-BE49-F238E27FC236}">
                <a16:creationId xmlns:a16="http://schemas.microsoft.com/office/drawing/2014/main" id="{F7735365-ACD7-AE70-A708-E5A17D66F3EB}"/>
              </a:ext>
            </a:extLst>
          </p:cNvPr>
          <p:cNvCxnSpPr>
            <a:stCxn id="23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>
            <a:extLst>
              <a:ext uri="{FF2B5EF4-FFF2-40B4-BE49-F238E27FC236}">
                <a16:creationId xmlns:a16="http://schemas.microsoft.com/office/drawing/2014/main" id="{0101EE44-788B-CD47-C4C5-CB914002C7D2}"/>
              </a:ext>
            </a:extLst>
          </p:cNvPr>
          <p:cNvCxnSpPr>
            <a:stCxn id="24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>
            <a:extLst>
              <a:ext uri="{FF2B5EF4-FFF2-40B4-BE49-F238E27FC236}">
                <a16:creationId xmlns:a16="http://schemas.microsoft.com/office/drawing/2014/main" id="{5A5AEB35-D31C-D1F7-669B-4166CDCD87FD}"/>
              </a:ext>
            </a:extLst>
          </p:cNvPr>
          <p:cNvCxnSpPr>
            <a:stCxn id="25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>
            <a:extLst>
              <a:ext uri="{FF2B5EF4-FFF2-40B4-BE49-F238E27FC236}">
                <a16:creationId xmlns:a16="http://schemas.microsoft.com/office/drawing/2014/main" id="{4F467B46-4CB3-38B6-7AD6-36B60C85BD50}"/>
              </a:ext>
            </a:extLst>
          </p:cNvPr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>
            <a:extLst>
              <a:ext uri="{FF2B5EF4-FFF2-40B4-BE49-F238E27FC236}">
                <a16:creationId xmlns:a16="http://schemas.microsoft.com/office/drawing/2014/main" id="{2DDB861F-938C-75A2-918D-88DF61D2977B}"/>
              </a:ext>
            </a:extLst>
          </p:cNvPr>
          <p:cNvCxnSpPr>
            <a:endCxn id="44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>
            <a:extLst>
              <a:ext uri="{FF2B5EF4-FFF2-40B4-BE49-F238E27FC236}">
                <a16:creationId xmlns:a16="http://schemas.microsoft.com/office/drawing/2014/main" id="{A4D7AE4B-307E-A781-C9B9-3B6D3936CAD4}"/>
              </a:ext>
            </a:extLst>
          </p:cNvPr>
          <p:cNvCxnSpPr>
            <a:endCxn id="44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>
            <a:extLst>
              <a:ext uri="{FF2B5EF4-FFF2-40B4-BE49-F238E27FC236}">
                <a16:creationId xmlns:a16="http://schemas.microsoft.com/office/drawing/2014/main" id="{25669E19-F883-6F9D-FB28-10EC4293302D}"/>
              </a:ext>
            </a:extLst>
          </p:cNvPr>
          <p:cNvCxnSpPr>
            <a:stCxn id="31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>
            <a:extLst>
              <a:ext uri="{FF2B5EF4-FFF2-40B4-BE49-F238E27FC236}">
                <a16:creationId xmlns:a16="http://schemas.microsoft.com/office/drawing/2014/main" id="{EBE8BE1E-E27C-376C-60A9-1C5B3E25ACDC}"/>
              </a:ext>
            </a:extLst>
          </p:cNvPr>
          <p:cNvCxnSpPr>
            <a:endCxn id="44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>
            <a:extLst>
              <a:ext uri="{FF2B5EF4-FFF2-40B4-BE49-F238E27FC236}">
                <a16:creationId xmlns:a16="http://schemas.microsoft.com/office/drawing/2014/main" id="{C2E9028F-8A51-92BC-1DCE-0D2A91446636}"/>
              </a:ext>
            </a:extLst>
          </p:cNvPr>
          <p:cNvCxnSpPr>
            <a:endCxn id="44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>
            <a:extLst>
              <a:ext uri="{FF2B5EF4-FFF2-40B4-BE49-F238E27FC236}">
                <a16:creationId xmlns:a16="http://schemas.microsoft.com/office/drawing/2014/main" id="{364E1D3C-5165-3024-0701-B9459BCBE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5" name="橢圓 109">
            <a:extLst>
              <a:ext uri="{FF2B5EF4-FFF2-40B4-BE49-F238E27FC236}">
                <a16:creationId xmlns:a16="http://schemas.microsoft.com/office/drawing/2014/main" id="{B8AEFB70-5005-CD03-3910-C4F2E14B3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926" y="297338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6" name="橢圓 116">
            <a:extLst>
              <a:ext uri="{FF2B5EF4-FFF2-40B4-BE49-F238E27FC236}">
                <a16:creationId xmlns:a16="http://schemas.microsoft.com/office/drawing/2014/main" id="{357B77C9-1520-5C0C-0368-A307BFD17143}"/>
              </a:ext>
            </a:extLst>
          </p:cNvPr>
          <p:cNvSpPr/>
          <p:nvPr/>
        </p:nvSpPr>
        <p:spPr>
          <a:xfrm>
            <a:off x="1970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117">
            <a:extLst>
              <a:ext uri="{FF2B5EF4-FFF2-40B4-BE49-F238E27FC236}">
                <a16:creationId xmlns:a16="http://schemas.microsoft.com/office/drawing/2014/main" id="{35E9B068-F189-AF37-0802-AE3724E8EA39}"/>
              </a:ext>
            </a:extLst>
          </p:cNvPr>
          <p:cNvSpPr/>
          <p:nvPr/>
        </p:nvSpPr>
        <p:spPr>
          <a:xfrm>
            <a:off x="2522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118">
            <a:extLst>
              <a:ext uri="{FF2B5EF4-FFF2-40B4-BE49-F238E27FC236}">
                <a16:creationId xmlns:a16="http://schemas.microsoft.com/office/drawing/2014/main" id="{CF546735-3230-2B8B-0CC6-B23419393AC4}"/>
              </a:ext>
            </a:extLst>
          </p:cNvPr>
          <p:cNvSpPr/>
          <p:nvPr/>
        </p:nvSpPr>
        <p:spPr>
          <a:xfrm>
            <a:off x="3033713" y="146051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119">
            <a:extLst>
              <a:ext uri="{FF2B5EF4-FFF2-40B4-BE49-F238E27FC236}">
                <a16:creationId xmlns:a16="http://schemas.microsoft.com/office/drawing/2014/main" id="{61EF2265-9C55-C56F-2A1E-9AFD5B3D62A0}"/>
              </a:ext>
            </a:extLst>
          </p:cNvPr>
          <p:cNvSpPr/>
          <p:nvPr/>
        </p:nvSpPr>
        <p:spPr>
          <a:xfrm>
            <a:off x="1970088" y="619126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120">
            <a:extLst>
              <a:ext uri="{FF2B5EF4-FFF2-40B4-BE49-F238E27FC236}">
                <a16:creationId xmlns:a16="http://schemas.microsoft.com/office/drawing/2014/main" id="{26887B44-1786-D238-F62B-43B6BA652C54}"/>
              </a:ext>
            </a:extLst>
          </p:cNvPr>
          <p:cNvSpPr/>
          <p:nvPr/>
        </p:nvSpPr>
        <p:spPr>
          <a:xfrm>
            <a:off x="2522538" y="590551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21">
            <a:extLst>
              <a:ext uri="{FF2B5EF4-FFF2-40B4-BE49-F238E27FC236}">
                <a16:creationId xmlns:a16="http://schemas.microsoft.com/office/drawing/2014/main" id="{6D3C854A-6B3F-08F7-5A76-EAF4D461BC54}"/>
              </a:ext>
            </a:extLst>
          </p:cNvPr>
          <p:cNvSpPr/>
          <p:nvPr/>
        </p:nvSpPr>
        <p:spPr>
          <a:xfrm>
            <a:off x="3033713" y="603251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22">
            <a:extLst>
              <a:ext uri="{FF2B5EF4-FFF2-40B4-BE49-F238E27FC236}">
                <a16:creationId xmlns:a16="http://schemas.microsoft.com/office/drawing/2014/main" id="{20978901-6699-AA7A-5B6A-7AA1D1B11FA1}"/>
              </a:ext>
            </a:extLst>
          </p:cNvPr>
          <p:cNvSpPr/>
          <p:nvPr/>
        </p:nvSpPr>
        <p:spPr>
          <a:xfrm>
            <a:off x="1982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23">
            <a:extLst>
              <a:ext uri="{FF2B5EF4-FFF2-40B4-BE49-F238E27FC236}">
                <a16:creationId xmlns:a16="http://schemas.microsoft.com/office/drawing/2014/main" id="{269239D2-3E9E-9D48-2C3F-64A96A449CE3}"/>
              </a:ext>
            </a:extLst>
          </p:cNvPr>
          <p:cNvSpPr/>
          <p:nvPr/>
        </p:nvSpPr>
        <p:spPr>
          <a:xfrm>
            <a:off x="2535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4">
            <a:extLst>
              <a:ext uri="{FF2B5EF4-FFF2-40B4-BE49-F238E27FC236}">
                <a16:creationId xmlns:a16="http://schemas.microsoft.com/office/drawing/2014/main" id="{D5B8DAF9-8F7B-5659-6FFD-A738798CD2EC}"/>
              </a:ext>
            </a:extLst>
          </p:cNvPr>
          <p:cNvSpPr/>
          <p:nvPr/>
        </p:nvSpPr>
        <p:spPr>
          <a:xfrm>
            <a:off x="3046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文字方塊 66">
            <a:extLst>
              <a:ext uri="{FF2B5EF4-FFF2-40B4-BE49-F238E27FC236}">
                <a16:creationId xmlns:a16="http://schemas.microsoft.com/office/drawing/2014/main" id="{9A382C78-1EE5-32AF-9DD2-C9C05A4D0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100" y="5761039"/>
            <a:ext cx="2628900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Shared weights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cxnSp>
        <p:nvCxnSpPr>
          <p:cNvPr id="56" name="直線單箭頭接點 71">
            <a:extLst>
              <a:ext uri="{FF2B5EF4-FFF2-40B4-BE49-F238E27FC236}">
                <a16:creationId xmlns:a16="http://schemas.microsoft.com/office/drawing/2014/main" id="{12757E56-D745-2197-5F23-06F86418E3DC}"/>
              </a:ext>
            </a:extLst>
          </p:cNvPr>
          <p:cNvCxnSpPr>
            <a:stCxn id="24" idx="3"/>
            <a:endCxn id="45" idx="2"/>
          </p:cNvCxnSpPr>
          <p:nvPr/>
        </p:nvCxnSpPr>
        <p:spPr>
          <a:xfrm>
            <a:off x="7681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>
            <a:extLst>
              <a:ext uri="{FF2B5EF4-FFF2-40B4-BE49-F238E27FC236}">
                <a16:creationId xmlns:a16="http://schemas.microsoft.com/office/drawing/2014/main" id="{A77A1010-40CF-8FA6-9197-7347BC97849C}"/>
              </a:ext>
            </a:extLst>
          </p:cNvPr>
          <p:cNvCxnSpPr>
            <a:stCxn id="25" idx="3"/>
            <a:endCxn id="45" idx="2"/>
          </p:cNvCxnSpPr>
          <p:nvPr/>
        </p:nvCxnSpPr>
        <p:spPr>
          <a:xfrm>
            <a:off x="7681913" y="1192214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>
            <a:extLst>
              <a:ext uri="{FF2B5EF4-FFF2-40B4-BE49-F238E27FC236}">
                <a16:creationId xmlns:a16="http://schemas.microsoft.com/office/drawing/2014/main" id="{1776B30D-8D04-D4F9-3F2F-B8B56DB4127E}"/>
              </a:ext>
            </a:extLst>
          </p:cNvPr>
          <p:cNvCxnSpPr>
            <a:stCxn id="26" idx="3"/>
            <a:endCxn id="45" idx="2"/>
          </p:cNvCxnSpPr>
          <p:nvPr/>
        </p:nvCxnSpPr>
        <p:spPr>
          <a:xfrm>
            <a:off x="7681913" y="1654176"/>
            <a:ext cx="1370012" cy="16795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>
            <a:extLst>
              <a:ext uri="{FF2B5EF4-FFF2-40B4-BE49-F238E27FC236}">
                <a16:creationId xmlns:a16="http://schemas.microsoft.com/office/drawing/2014/main" id="{9E31F7D9-A2BA-F2ED-55A5-095C1F1352AF}"/>
              </a:ext>
            </a:extLst>
          </p:cNvPr>
          <p:cNvCxnSpPr>
            <a:endCxn id="45" idx="2"/>
          </p:cNvCxnSpPr>
          <p:nvPr/>
        </p:nvCxnSpPr>
        <p:spPr>
          <a:xfrm>
            <a:off x="7710489" y="2981326"/>
            <a:ext cx="1341437" cy="352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>
            <a:extLst>
              <a:ext uri="{FF2B5EF4-FFF2-40B4-BE49-F238E27FC236}">
                <a16:creationId xmlns:a16="http://schemas.microsoft.com/office/drawing/2014/main" id="{DB6E0F2C-13A0-F0C1-7707-D961230CE5BC}"/>
              </a:ext>
            </a:extLst>
          </p:cNvPr>
          <p:cNvCxnSpPr>
            <a:endCxn id="45" idx="2"/>
          </p:cNvCxnSpPr>
          <p:nvPr/>
        </p:nvCxnSpPr>
        <p:spPr>
          <a:xfrm flipV="1">
            <a:off x="7697789" y="3333751"/>
            <a:ext cx="1354137" cy="12541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>
            <a:extLst>
              <a:ext uri="{FF2B5EF4-FFF2-40B4-BE49-F238E27FC236}">
                <a16:creationId xmlns:a16="http://schemas.microsoft.com/office/drawing/2014/main" id="{CC67EB26-CD0A-30B0-3F8D-E365EFD8CDDE}"/>
              </a:ext>
            </a:extLst>
          </p:cNvPr>
          <p:cNvCxnSpPr>
            <a:endCxn id="45" idx="2"/>
          </p:cNvCxnSpPr>
          <p:nvPr/>
        </p:nvCxnSpPr>
        <p:spPr>
          <a:xfrm flipV="1">
            <a:off x="7697789" y="3333751"/>
            <a:ext cx="1354137" cy="5699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>
            <a:extLst>
              <a:ext uri="{FF2B5EF4-FFF2-40B4-BE49-F238E27FC236}">
                <a16:creationId xmlns:a16="http://schemas.microsoft.com/office/drawing/2014/main" id="{4C3F9193-BA45-5C0B-AF37-81618DAB64E0}"/>
              </a:ext>
            </a:extLst>
          </p:cNvPr>
          <p:cNvCxnSpPr>
            <a:stCxn id="32" idx="3"/>
          </p:cNvCxnSpPr>
          <p:nvPr/>
        </p:nvCxnSpPr>
        <p:spPr>
          <a:xfrm flipV="1">
            <a:off x="7681914" y="3360739"/>
            <a:ext cx="1336675" cy="1762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>
            <a:extLst>
              <a:ext uri="{FF2B5EF4-FFF2-40B4-BE49-F238E27FC236}">
                <a16:creationId xmlns:a16="http://schemas.microsoft.com/office/drawing/2014/main" id="{8C77F3A3-944D-EB49-A84C-B061913F5020}"/>
              </a:ext>
            </a:extLst>
          </p:cNvPr>
          <p:cNvCxnSpPr>
            <a:stCxn id="33" idx="3"/>
          </p:cNvCxnSpPr>
          <p:nvPr/>
        </p:nvCxnSpPr>
        <p:spPr>
          <a:xfrm flipV="1">
            <a:off x="7681913" y="3327401"/>
            <a:ext cx="1358900" cy="22383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>
            <a:extLst>
              <a:ext uri="{FF2B5EF4-FFF2-40B4-BE49-F238E27FC236}">
                <a16:creationId xmlns:a16="http://schemas.microsoft.com/office/drawing/2014/main" id="{B0D18D52-7D01-4999-F570-22BAA2A26328}"/>
              </a:ext>
            </a:extLst>
          </p:cNvPr>
          <p:cNvCxnSpPr>
            <a:stCxn id="34" idx="3"/>
          </p:cNvCxnSpPr>
          <p:nvPr/>
        </p:nvCxnSpPr>
        <p:spPr>
          <a:xfrm flipV="1">
            <a:off x="7681914" y="3389314"/>
            <a:ext cx="1343025" cy="26384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53" name="文字方塊 87">
            <a:extLst>
              <a:ext uri="{FF2B5EF4-FFF2-40B4-BE49-F238E27FC236}">
                <a16:creationId xmlns:a16="http://schemas.microsoft.com/office/drawing/2014/main" id="{884CC3F3-8AE4-3D70-398C-D57E841CA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6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pic>
        <p:nvPicPr>
          <p:cNvPr id="66" name="圖片 86">
            <a:extLst>
              <a:ext uri="{FF2B5EF4-FFF2-40B4-BE49-F238E27FC236}">
                <a16:creationId xmlns:a16="http://schemas.microsoft.com/office/drawing/2014/main" id="{D48CCD6E-57D6-2A50-35DD-823C58D54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1216025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>
            <a:extLst>
              <a:ext uri="{FF2B5EF4-FFF2-40B4-BE49-F238E27FC236}">
                <a16:creationId xmlns:a16="http://schemas.microsoft.com/office/drawing/2014/main" id="{48C8201C-31EB-5DA5-9BB5-D21D87B2A0C9}"/>
              </a:ext>
            </a:extLst>
          </p:cNvPr>
          <p:cNvCxnSpPr/>
          <p:nvPr/>
        </p:nvCxnSpPr>
        <p:spPr>
          <a:xfrm flipV="1">
            <a:off x="3852863" y="1557338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>
            <a:extLst>
              <a:ext uri="{FF2B5EF4-FFF2-40B4-BE49-F238E27FC236}">
                <a16:creationId xmlns:a16="http://schemas.microsoft.com/office/drawing/2014/main" id="{4C9C0988-5038-18FA-4D09-7EA8D05AE88F}"/>
              </a:ext>
            </a:extLst>
          </p:cNvPr>
          <p:cNvCxnSpPr/>
          <p:nvPr/>
        </p:nvCxnSpPr>
        <p:spPr>
          <a:xfrm>
            <a:off x="3546475" y="838200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>
            <a:extLst>
              <a:ext uri="{FF2B5EF4-FFF2-40B4-BE49-F238E27FC236}">
                <a16:creationId xmlns:a16="http://schemas.microsoft.com/office/drawing/2014/main" id="{38DB66E5-346C-3D7F-122F-5E13D3BA5FA7}"/>
              </a:ext>
            </a:extLst>
          </p:cNvPr>
          <p:cNvSpPr txBox="1"/>
          <p:nvPr/>
        </p:nvSpPr>
        <p:spPr>
          <a:xfrm>
            <a:off x="2133600" y="5257801"/>
            <a:ext cx="348304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92">
            <a:extLst>
              <a:ext uri="{FF2B5EF4-FFF2-40B4-BE49-F238E27FC236}">
                <a16:creationId xmlns:a16="http://schemas.microsoft.com/office/drawing/2014/main" id="{0DD49EA3-8618-F1C7-4387-BBB84F619AC2}"/>
              </a:ext>
            </a:extLst>
          </p:cNvPr>
          <p:cNvSpPr txBox="1"/>
          <p:nvPr/>
        </p:nvSpPr>
        <p:spPr>
          <a:xfrm>
            <a:off x="2153478" y="5937960"/>
            <a:ext cx="348532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Even 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F907F-BB06-22B5-AAB0-986FBEDB6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7D2C3-364A-F743-2F5D-24FAC87B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C7BDC-9678-46F8-6D36-9993638F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8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3E8B6-3C82-2745-5EC7-E7AF7777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690DD-1F23-8847-A828-5CFD0F37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B2E87-380C-0029-A1AA-37C3D34A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900323-800D-4A9A-6A0A-D4348C02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Results</a:t>
            </a:r>
          </a:p>
        </p:txBody>
      </p:sp>
      <p:pic>
        <p:nvPicPr>
          <p:cNvPr id="2050" name="Picture 2" descr="Face Id: Deep learning for face recognition | by Youssef Fenjiro | Medium">
            <a:extLst>
              <a:ext uri="{FF2B5EF4-FFF2-40B4-BE49-F238E27FC236}">
                <a16:creationId xmlns:a16="http://schemas.microsoft.com/office/drawing/2014/main" id="{4BFA81FF-3CE7-DFB6-4779-40EDF6EFEB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63" y="1676400"/>
            <a:ext cx="8510154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23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0726" y="1345676"/>
            <a:ext cx="9050531" cy="4166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1901" y="966655"/>
            <a:ext cx="888365" cy="2997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Preview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926" y="5574845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  </a:t>
            </a:r>
            <a:r>
              <a:rPr sz="3000" spc="-847" baseline="-4166" dirty="0">
                <a:solidFill>
                  <a:srgbClr val="FFFFFF"/>
                </a:solidFill>
                <a:latin typeface="Arial"/>
                <a:cs typeface="Arial"/>
              </a:rPr>
              <a:t>2017Lecture</a:t>
            </a:r>
            <a:r>
              <a:rPr sz="3000" spc="-15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96814" y="968687"/>
            <a:ext cx="19583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[Zeiler and Fergus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2013]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5866" y="918983"/>
            <a:ext cx="2118995" cy="292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>
              <a:lnSpc>
                <a:spcPct val="117200"/>
              </a:lnSpc>
              <a:spcBef>
                <a:spcPts val="100"/>
              </a:spcBef>
            </a:pPr>
            <a:r>
              <a:rPr sz="800" spc="-5" dirty="0">
                <a:latin typeface="Carlito"/>
                <a:cs typeface="Carlito"/>
              </a:rPr>
              <a:t>Visualization of VGG-16 by Lane McIntosh. VGG-16  </a:t>
            </a:r>
            <a:r>
              <a:rPr sz="800" dirty="0">
                <a:latin typeface="Carlito"/>
                <a:cs typeface="Carlito"/>
              </a:rPr>
              <a:t>architecture </a:t>
            </a:r>
            <a:r>
              <a:rPr sz="800" spc="-5" dirty="0">
                <a:latin typeface="Carlito"/>
                <a:cs typeface="Carlito"/>
              </a:rPr>
              <a:t>from [Simonyan </a:t>
            </a:r>
            <a:r>
              <a:rPr sz="800" dirty="0">
                <a:latin typeface="Carlito"/>
                <a:cs typeface="Carlito"/>
              </a:rPr>
              <a:t>and </a:t>
            </a:r>
            <a:r>
              <a:rPr sz="800" spc="-5" dirty="0">
                <a:latin typeface="Carlito"/>
                <a:cs typeface="Carlito"/>
              </a:rPr>
              <a:t>Zisserman</a:t>
            </a:r>
            <a:r>
              <a:rPr sz="800" spc="-90" dirty="0">
                <a:latin typeface="Carlito"/>
                <a:cs typeface="Carlito"/>
              </a:rPr>
              <a:t> </a:t>
            </a:r>
            <a:r>
              <a:rPr sz="800" spc="-5" dirty="0">
                <a:latin typeface="Carlito"/>
                <a:cs typeface="Carlito"/>
              </a:rPr>
              <a:t>2014].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AC25DB4-5FE7-4560-8D08-60BE55D47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A05F46-5B08-4369-941F-5CF703B3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DDADDE1-3BF9-4297-A191-E548DB6F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3877020"/>
            <a:ext cx="9144000" cy="2124075"/>
            <a:chOff x="0" y="3019768"/>
            <a:chExt cx="9144000" cy="2124075"/>
          </a:xfrm>
        </p:grpSpPr>
        <p:sp>
          <p:nvSpPr>
            <p:cNvPr id="3" name="object 3"/>
            <p:cNvSpPr/>
            <p:nvPr/>
          </p:nvSpPr>
          <p:spPr>
            <a:xfrm>
              <a:off x="2377145" y="3019768"/>
              <a:ext cx="3085243" cy="15683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08238" y="3125868"/>
              <a:ext cx="1176472" cy="14535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11901" y="966655"/>
            <a:ext cx="888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Preview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1821" y="947201"/>
            <a:ext cx="6206062" cy="2857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933296F-EEBB-445A-90D7-1D5EC822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9E235D8-9340-4773-9BE2-FBA3C83D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1D40275-F719-48BD-BD57-38CE5966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4199" y="857252"/>
            <a:ext cx="8581390" cy="4533265"/>
            <a:chOff x="410199" y="0"/>
            <a:chExt cx="8581390" cy="4533265"/>
          </a:xfrm>
        </p:grpSpPr>
        <p:sp>
          <p:nvSpPr>
            <p:cNvPr id="3" name="object 3"/>
            <p:cNvSpPr/>
            <p:nvPr/>
          </p:nvSpPr>
          <p:spPr>
            <a:xfrm>
              <a:off x="460049" y="76899"/>
              <a:ext cx="4308841" cy="44558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0197" y="0"/>
              <a:ext cx="1341755" cy="889000"/>
            </a:xfrm>
            <a:custGeom>
              <a:avLst/>
              <a:gdLst/>
              <a:ahLst/>
              <a:cxnLst/>
              <a:rect l="l" t="t" r="r" b="b"/>
              <a:pathLst>
                <a:path w="1341755" h="889000">
                  <a:moveTo>
                    <a:pt x="1341704" y="256374"/>
                  </a:moveTo>
                  <a:lnTo>
                    <a:pt x="957287" y="256374"/>
                  </a:lnTo>
                  <a:lnTo>
                    <a:pt x="957287" y="0"/>
                  </a:lnTo>
                  <a:lnTo>
                    <a:pt x="0" y="0"/>
                  </a:lnTo>
                  <a:lnTo>
                    <a:pt x="0" y="256374"/>
                  </a:lnTo>
                  <a:lnTo>
                    <a:pt x="658012" y="256374"/>
                  </a:lnTo>
                  <a:lnTo>
                    <a:pt x="658012" y="888784"/>
                  </a:lnTo>
                  <a:lnTo>
                    <a:pt x="1341704" y="888784"/>
                  </a:lnTo>
                  <a:lnTo>
                    <a:pt x="1341704" y="256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51921" y="170029"/>
              <a:ext cx="7163135" cy="257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824" y="170125"/>
              <a:ext cx="1548765" cy="1777364"/>
            </a:xfrm>
            <a:custGeom>
              <a:avLst/>
              <a:gdLst/>
              <a:ahLst/>
              <a:cxnLst/>
              <a:rect l="l" t="t" r="r" b="b"/>
              <a:pathLst>
                <a:path w="1548764" h="1777364">
                  <a:moveTo>
                    <a:pt x="1300339" y="0"/>
                  </a:moveTo>
                  <a:lnTo>
                    <a:pt x="1548139" y="0"/>
                  </a:lnTo>
                  <a:lnTo>
                    <a:pt x="1548139" y="257700"/>
                  </a:lnTo>
                  <a:lnTo>
                    <a:pt x="1300339" y="257700"/>
                  </a:lnTo>
                  <a:lnTo>
                    <a:pt x="1300339" y="0"/>
                  </a:lnTo>
                  <a:close/>
                </a:path>
                <a:path w="1548764" h="1777364">
                  <a:moveTo>
                    <a:pt x="0" y="1144471"/>
                  </a:moveTo>
                  <a:lnTo>
                    <a:pt x="565498" y="1144471"/>
                  </a:lnTo>
                  <a:lnTo>
                    <a:pt x="565498" y="1776870"/>
                  </a:lnTo>
                  <a:lnTo>
                    <a:pt x="0" y="1776870"/>
                  </a:lnTo>
                  <a:lnTo>
                    <a:pt x="0" y="1144471"/>
                  </a:lnTo>
                  <a:close/>
                </a:path>
                <a:path w="1548764" h="1777364">
                  <a:moveTo>
                    <a:pt x="1424239" y="257700"/>
                  </a:moveTo>
                  <a:lnTo>
                    <a:pt x="632041" y="1367663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5117" y="1509984"/>
              <a:ext cx="94882" cy="1076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82165" y="2908094"/>
              <a:ext cx="4009048" cy="4538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74109" y="3438543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338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33109" y="3342568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63759" y="1380983"/>
            <a:ext cx="256349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 5x5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dirty="0">
                <a:latin typeface="Arial"/>
                <a:cs typeface="Arial"/>
              </a:rPr>
              <a:t>(32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total)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02141" y="2713553"/>
            <a:ext cx="35306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We </a:t>
            </a:r>
            <a:r>
              <a:rPr dirty="0">
                <a:latin typeface="Arial"/>
                <a:cs typeface="Arial"/>
              </a:rPr>
              <a:t>call </a:t>
            </a:r>
            <a:r>
              <a:rPr spc="-5" dirty="0">
                <a:latin typeface="Arial"/>
                <a:cs typeface="Arial"/>
              </a:rPr>
              <a:t>the layer </a:t>
            </a:r>
            <a:r>
              <a:rPr dirty="0">
                <a:latin typeface="Arial"/>
                <a:cs typeface="Arial"/>
              </a:rPr>
              <a:t>convolutional  </a:t>
            </a:r>
            <a:r>
              <a:rPr spc="-5" dirty="0">
                <a:latin typeface="Arial"/>
                <a:cs typeface="Arial"/>
              </a:rPr>
              <a:t>because it is </a:t>
            </a:r>
            <a:r>
              <a:rPr dirty="0">
                <a:latin typeface="Arial"/>
                <a:cs typeface="Arial"/>
              </a:rPr>
              <a:t>related </a:t>
            </a:r>
            <a:r>
              <a:rPr spc="-5" dirty="0">
                <a:latin typeface="Arial"/>
                <a:cs typeface="Arial"/>
              </a:rPr>
              <a:t>to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convolution  </a:t>
            </a:r>
            <a:r>
              <a:rPr spc="-5" dirty="0">
                <a:latin typeface="Arial"/>
                <a:cs typeface="Arial"/>
              </a:rPr>
              <a:t>of two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signals: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92188" y="4667634"/>
            <a:ext cx="30187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elementwise </a:t>
            </a:r>
            <a:r>
              <a:rPr sz="1400" dirty="0">
                <a:latin typeface="Arial"/>
                <a:cs typeface="Arial"/>
              </a:rPr>
              <a:t>multiplication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sum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filter and the </a:t>
            </a:r>
            <a:r>
              <a:rPr sz="1400" dirty="0">
                <a:latin typeface="Arial"/>
                <a:cs typeface="Arial"/>
              </a:rPr>
              <a:t>signal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(image)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628798" y="1239093"/>
            <a:ext cx="1943100" cy="57594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</a:rPr>
              <a:t>one filter</a:t>
            </a:r>
            <a:r>
              <a:rPr sz="1800" spc="-20" dirty="0">
                <a:solidFill>
                  <a:srgbClr val="FF0000"/>
                </a:solidFill>
              </a:rPr>
              <a:t> </a:t>
            </a:r>
            <a:r>
              <a:rPr sz="1800" spc="-5" dirty="0">
                <a:solidFill>
                  <a:srgbClr val="FF0000"/>
                </a:solidFill>
              </a:rPr>
              <a:t>=&gt;</a:t>
            </a:r>
            <a:endParaRPr sz="1800"/>
          </a:p>
          <a:p>
            <a:pPr marL="12700"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</a:rPr>
              <a:t>one activation</a:t>
            </a:r>
            <a:r>
              <a:rPr sz="1800" spc="-8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map</a:t>
            </a:r>
            <a:endParaRPr sz="1800"/>
          </a:p>
        </p:txBody>
      </p:sp>
      <p:grpSp>
        <p:nvGrpSpPr>
          <p:cNvPr id="15" name="object 15"/>
          <p:cNvGrpSpPr/>
          <p:nvPr/>
        </p:nvGrpSpPr>
        <p:grpSpPr>
          <a:xfrm>
            <a:off x="2017301" y="1026450"/>
            <a:ext cx="4672965" cy="3074670"/>
            <a:chOff x="493299" y="169200"/>
            <a:chExt cx="4672965" cy="3074670"/>
          </a:xfrm>
        </p:grpSpPr>
        <p:sp>
          <p:nvSpPr>
            <p:cNvPr id="16" name="object 16"/>
            <p:cNvSpPr/>
            <p:nvPr/>
          </p:nvSpPr>
          <p:spPr>
            <a:xfrm>
              <a:off x="1153260" y="178725"/>
              <a:ext cx="4003675" cy="2407920"/>
            </a:xfrm>
            <a:custGeom>
              <a:avLst/>
              <a:gdLst/>
              <a:ahLst/>
              <a:cxnLst/>
              <a:rect l="l" t="t" r="r" b="b"/>
              <a:pathLst>
                <a:path w="4003675" h="2407920">
                  <a:moveTo>
                    <a:pt x="3755329" y="0"/>
                  </a:moveTo>
                  <a:lnTo>
                    <a:pt x="4003129" y="0"/>
                  </a:lnTo>
                  <a:lnTo>
                    <a:pt x="4003129" y="257700"/>
                  </a:lnTo>
                  <a:lnTo>
                    <a:pt x="3755329" y="257700"/>
                  </a:lnTo>
                  <a:lnTo>
                    <a:pt x="3755329" y="0"/>
                  </a:lnTo>
                  <a:close/>
                </a:path>
                <a:path w="4003675" h="2407920">
                  <a:moveTo>
                    <a:pt x="3879229" y="257700"/>
                  </a:moveTo>
                  <a:lnTo>
                    <a:pt x="0" y="2407893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8122" y="2549569"/>
              <a:ext cx="109917" cy="884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2823" y="2601369"/>
              <a:ext cx="565785" cy="632460"/>
            </a:xfrm>
            <a:custGeom>
              <a:avLst/>
              <a:gdLst/>
              <a:ahLst/>
              <a:cxnLst/>
              <a:rect l="l" t="t" r="r" b="b"/>
              <a:pathLst>
                <a:path w="565785" h="632460">
                  <a:moveTo>
                    <a:pt x="0" y="0"/>
                  </a:moveTo>
                  <a:lnTo>
                    <a:pt x="565498" y="0"/>
                  </a:lnTo>
                  <a:lnTo>
                    <a:pt x="565498" y="632398"/>
                  </a:lnTo>
                  <a:lnTo>
                    <a:pt x="0" y="6323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67997" y="5220555"/>
            <a:ext cx="106553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latin typeface="Carlito"/>
                <a:cs typeface="Carlito"/>
              </a:rPr>
              <a:t>Figure copyright Andrej</a:t>
            </a:r>
            <a:r>
              <a:rPr sz="600" spc="-60" dirty="0">
                <a:latin typeface="Carlito"/>
                <a:cs typeface="Carlito"/>
              </a:rPr>
              <a:t> </a:t>
            </a:r>
            <a:r>
              <a:rPr sz="600" spc="-5" dirty="0">
                <a:latin typeface="Carlito"/>
                <a:cs typeface="Carlito"/>
              </a:rPr>
              <a:t>Karpathy.</a:t>
            </a:r>
            <a:endParaRPr sz="600">
              <a:latin typeface="Carlito"/>
              <a:cs typeface="Carlito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4294967295"/>
          </p:nvPr>
        </p:nvSpPr>
        <p:spPr>
          <a:xfrm>
            <a:off x="8904313" y="4704893"/>
            <a:ext cx="1590040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/>
              <a:t>Presented by Dr. Muhammad Nouman Noor</a:t>
            </a:r>
            <a:endParaRPr spc="-5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E3EA8DC-F9BB-4681-9872-C49D05CC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3F3B8670-EE9A-4695-9C42-4EB99171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101399"/>
            <a:ext cx="9144000" cy="4899660"/>
            <a:chOff x="0" y="244149"/>
            <a:chExt cx="9144000" cy="4899660"/>
          </a:xfrm>
        </p:grpSpPr>
        <p:sp>
          <p:nvSpPr>
            <p:cNvPr id="3" name="object 3"/>
            <p:cNvSpPr/>
            <p:nvPr/>
          </p:nvSpPr>
          <p:spPr>
            <a:xfrm>
              <a:off x="0" y="244149"/>
              <a:ext cx="9143981" cy="4378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175" y="2088273"/>
              <a:ext cx="2192645" cy="20024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40201" y="857250"/>
            <a:ext cx="6877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preview: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926" y="5574845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  </a:t>
            </a:r>
            <a:r>
              <a:rPr sz="3000" spc="-847" baseline="-4166" dirty="0">
                <a:solidFill>
                  <a:srgbClr val="FFFFFF"/>
                </a:solidFill>
                <a:latin typeface="Arial"/>
                <a:cs typeface="Arial"/>
              </a:rPr>
              <a:t>2017Lecture</a:t>
            </a:r>
            <a:r>
              <a:rPr sz="3000" spc="-15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286502" y="6553201"/>
            <a:ext cx="324189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z="1200" spc="-5"/>
              <a:t>Presented by Dr. Muhammad Nouman Noor</a:t>
            </a:r>
            <a:endParaRPr sz="1200"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611890" y="6557814"/>
            <a:ext cx="4514850" cy="237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z="1200" spc="-5"/>
              <a:t>2/3/2025</a:t>
            </a:r>
            <a:endParaRPr sz="1200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F8CDA-7743-F75F-3394-ADE391C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05F0431E-FBDD-DD73-43AF-516FBD29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B8BCD149-788A-A7B8-291D-700A1DC10273}"/>
              </a:ext>
            </a:extLst>
          </p:cNvPr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FA74C2FB-BE9F-973E-B25D-27840D67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A9A72F25-9F6D-4D68-91BE-8A1ECA0483AF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>
            <a:extLst>
              <a:ext uri="{FF2B5EF4-FFF2-40B4-BE49-F238E27FC236}">
                <a16:creationId xmlns:a16="http://schemas.microsoft.com/office/drawing/2014/main" id="{5863E84B-B97E-BD0A-B57B-6A1B30ACB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9919F024-E85E-2D86-5DBF-CC5A8F7EF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978EAF48-772C-B12E-3069-942FD34F52B9}"/>
              </a:ext>
            </a:extLst>
          </p:cNvPr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B95E169A-D2BF-77E1-9D0D-258E1B0EF5F7}"/>
              </a:ext>
            </a:extLst>
          </p:cNvPr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4DE690BE-FC53-FE15-4E1E-8D477FB8A395}"/>
              </a:ext>
            </a:extLst>
          </p:cNvPr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10664587-5F16-1EBA-5A2F-7E4E2DA00BE2}"/>
              </a:ext>
            </a:extLst>
          </p:cNvPr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8BA09434-ED09-CDCD-6DAB-2EA99A902C04}"/>
              </a:ext>
            </a:extLst>
          </p:cNvPr>
          <p:cNvSpPr txBox="1"/>
          <p:nvPr/>
        </p:nvSpPr>
        <p:spPr>
          <a:xfrm>
            <a:off x="4848219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B49D1D6C-EAD9-D15E-23B2-2434B9ECFB3C}"/>
              </a:ext>
            </a:extLst>
          </p:cNvPr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C5B7330A-9993-D3AF-7E69-7C428B47958A}"/>
              </a:ext>
            </a:extLst>
          </p:cNvPr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A0B00DE3-5D26-2876-3B29-E00642B051A9}"/>
              </a:ext>
            </a:extLst>
          </p:cNvPr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E16DB56F-7D4D-5424-2408-D2DDED52D321}"/>
              </a:ext>
            </a:extLst>
          </p:cNvPr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0D81172B-ACB1-E3B0-32C9-059DAE9ACC99}"/>
              </a:ext>
            </a:extLst>
          </p:cNvPr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A4AC8ED1-AD78-CF0C-CA03-925762FCB7D8}"/>
              </a:ext>
            </a:extLst>
          </p:cNvPr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8D9BD540-4A50-E888-B946-38F85F599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AF20D98C-A541-E1D4-163B-71DC3F561AB4}"/>
              </a:ext>
            </a:extLst>
          </p:cNvPr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8981B4AD-FC24-E3BF-596E-575D03AAB45C}"/>
              </a:ext>
            </a:extLst>
          </p:cNvPr>
          <p:cNvSpPr/>
          <p:nvPr/>
        </p:nvSpPr>
        <p:spPr>
          <a:xfrm>
            <a:off x="6692901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1E99F5C7-60BB-6087-9DD7-21708E692864}"/>
              </a:ext>
            </a:extLst>
          </p:cNvPr>
          <p:cNvSpPr/>
          <p:nvPr/>
        </p:nvSpPr>
        <p:spPr>
          <a:xfrm>
            <a:off x="6692901" y="5080001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125FE-D5B4-39B6-269C-CDF6741E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116DC-E7C3-6D1F-D460-DFB8E6A97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87957-4426-0A78-5378-790D3912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>
            <a:extLst>
              <a:ext uri="{FF2B5EF4-FFF2-40B4-BE49-F238E27FC236}">
                <a16:creationId xmlns:a16="http://schemas.microsoft.com/office/drawing/2014/main" id="{A5AAB61B-A222-9EC3-B608-099689FA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Flattening</a:t>
            </a:r>
            <a:endParaRPr lang="zh-TW" altLang="en-US"/>
          </a:p>
        </p:txBody>
      </p:sp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F4717A8E-8A8E-608C-05E2-F212905AC060}"/>
              </a:ext>
            </a:extLst>
          </p:cNvPr>
          <p:cNvGrpSpPr>
            <a:grpSpLocks/>
          </p:cNvGrpSpPr>
          <p:nvPr/>
        </p:nvGrpSpPr>
        <p:grpSpPr bwMode="auto">
          <a:xfrm>
            <a:off x="1790700" y="2473326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C1B4703-B81C-DB53-0B0D-72E449FC89D7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C728FC3-87AB-BC44-C3E5-E4A2FFBB0617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C687E0C8-31E8-C9FE-AF89-B6A10B0100DD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E997B9C9-A6DB-B0CF-379A-C08E5339936C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F996354-61CC-B0ED-6559-8B5432F00315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949BBB0E-58A5-0A5F-8B86-0349113AC21A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0B990C5-40B8-BB04-3A9C-C0907B0DE729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D2B7F0A0-A00D-50FE-16B6-0B166D49F8C3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2C9A6311-1D8F-88BF-0000-5CFA83FE1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886201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74BF0280-381E-0FEE-6756-7A0C59A95460}"/>
              </a:ext>
            </a:extLst>
          </p:cNvPr>
          <p:cNvSpPr/>
          <p:nvPr/>
        </p:nvSpPr>
        <p:spPr>
          <a:xfrm>
            <a:off x="5736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25375954-D505-8764-C94E-97864A04841E}"/>
              </a:ext>
            </a:extLst>
          </p:cNvPr>
          <p:cNvSpPr/>
          <p:nvPr/>
        </p:nvSpPr>
        <p:spPr>
          <a:xfrm>
            <a:off x="5736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F9BC13C8-32EE-D11D-2145-2AA16A5EF185}"/>
              </a:ext>
            </a:extLst>
          </p:cNvPr>
          <p:cNvSpPr/>
          <p:nvPr/>
        </p:nvSpPr>
        <p:spPr>
          <a:xfrm>
            <a:off x="5736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A0790BAE-958D-D590-6593-31167692400B}"/>
              </a:ext>
            </a:extLst>
          </p:cNvPr>
          <p:cNvSpPr/>
          <p:nvPr/>
        </p:nvSpPr>
        <p:spPr>
          <a:xfrm>
            <a:off x="5736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99CE6569-DFED-865D-C02C-9A8459CEB3D9}"/>
              </a:ext>
            </a:extLst>
          </p:cNvPr>
          <p:cNvSpPr/>
          <p:nvPr/>
        </p:nvSpPr>
        <p:spPr>
          <a:xfrm>
            <a:off x="5736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F7049545-FAE0-799E-3097-5E0EF3D32812}"/>
              </a:ext>
            </a:extLst>
          </p:cNvPr>
          <p:cNvSpPr/>
          <p:nvPr/>
        </p:nvSpPr>
        <p:spPr>
          <a:xfrm>
            <a:off x="5736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B24AB704-BDEE-B160-5E43-0FC210BF0D9E}"/>
              </a:ext>
            </a:extLst>
          </p:cNvPr>
          <p:cNvSpPr/>
          <p:nvPr/>
        </p:nvSpPr>
        <p:spPr>
          <a:xfrm>
            <a:off x="5736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7A657E28-4E6C-DC01-9998-52B224CFE7FB}"/>
              </a:ext>
            </a:extLst>
          </p:cNvPr>
          <p:cNvSpPr/>
          <p:nvPr/>
        </p:nvSpPr>
        <p:spPr>
          <a:xfrm>
            <a:off x="5736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1A78CA90-C1A3-80E0-45B2-C030E3A6A900}"/>
              </a:ext>
            </a:extLst>
          </p:cNvPr>
          <p:cNvSpPr/>
          <p:nvPr/>
        </p:nvSpPr>
        <p:spPr>
          <a:xfrm>
            <a:off x="6511926" y="31908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648225B8-C804-E01B-5313-C49B280EABE9}"/>
              </a:ext>
            </a:extLst>
          </p:cNvPr>
          <p:cNvSpPr/>
          <p:nvPr/>
        </p:nvSpPr>
        <p:spPr>
          <a:xfrm>
            <a:off x="8997951" y="34194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F29667CE-F718-346D-5A0D-3462EDB219D7}"/>
              </a:ext>
            </a:extLst>
          </p:cNvPr>
          <p:cNvGrpSpPr>
            <a:grpSpLocks/>
          </p:cNvGrpSpPr>
          <p:nvPr/>
        </p:nvGrpSpPr>
        <p:grpSpPr bwMode="auto">
          <a:xfrm>
            <a:off x="7126288" y="2724151"/>
            <a:ext cx="3200400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50B62113-306C-0EAF-73C4-1F09B9B8A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D1048FFC-9986-5ADF-753E-2704398EDC68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0BE505AF-9CEE-6F6E-E053-A68FA3E29150}"/>
              </a:ext>
            </a:extLst>
          </p:cNvPr>
          <p:cNvSpPr/>
          <p:nvPr/>
        </p:nvSpPr>
        <p:spPr>
          <a:xfrm>
            <a:off x="3849689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50012-E0B5-5B74-3502-B71DD1DD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7A028-431C-9DC3-335F-1C043F292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56DD7-2A6E-61F1-4326-8EF124DC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6A944AA5-35E1-F1BB-502C-6C3D77FCA6E4}"/>
              </a:ext>
            </a:extLst>
          </p:cNvPr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>
            <a:extLst>
              <a:ext uri="{FF2B5EF4-FFF2-40B4-BE49-F238E27FC236}">
                <a16:creationId xmlns:a16="http://schemas.microsoft.com/office/drawing/2014/main" id="{1D6CE49C-E29D-3F45-627F-6D830BD8A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3D8654E8-E0A4-F7F9-E354-DA60E22A3FEE}"/>
              </a:ext>
            </a:extLst>
          </p:cNvPr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E70B869C-C7FB-2854-B513-11BEB1797611}"/>
              </a:ext>
            </a:extLst>
          </p:cNvPr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AA760419-7989-05A3-BA0B-706B71410C1C}"/>
              </a:ext>
            </a:extLst>
          </p:cNvPr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E5F4DEDE-9F75-1C5C-B0D0-8FB6AC7B20B9}"/>
              </a:ext>
            </a:extLst>
          </p:cNvPr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14902C2A-5DE2-830B-DD72-0E645C9A651D}"/>
              </a:ext>
            </a:extLst>
          </p:cNvPr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7A823F5A-02C6-F5C4-E938-D4F6411C0EED}"/>
              </a:ext>
            </a:extLst>
          </p:cNvPr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CA33C0B2-9921-2E62-4C97-E323AAC5027C}"/>
              </a:ext>
            </a:extLst>
          </p:cNvPr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DB69D3F3-E493-B9CB-9458-FD17B728E13E}"/>
              </a:ext>
            </a:extLst>
          </p:cNvPr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>
            <a:extLst>
              <a:ext uri="{FF2B5EF4-FFF2-40B4-BE49-F238E27FC236}">
                <a16:creationId xmlns:a16="http://schemas.microsoft.com/office/drawing/2014/main" id="{75F00DE9-128B-3AA3-1BF1-90C7F15A5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1140F8F3-6388-CF8E-79A2-87BFF66B1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051DDB46-78B3-7DE7-F808-25FAF0E50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>
            <a:extLst>
              <a:ext uri="{FF2B5EF4-FFF2-40B4-BE49-F238E27FC236}">
                <a16:creationId xmlns:a16="http://schemas.microsoft.com/office/drawing/2014/main" id="{912DD82C-B0E1-4989-648E-6121A85571F5}"/>
              </a:ext>
            </a:extLst>
          </p:cNvPr>
          <p:cNvCxnSpPr/>
          <p:nvPr/>
        </p:nvCxnSpPr>
        <p:spPr>
          <a:xfrm>
            <a:off x="3725864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>
            <a:extLst>
              <a:ext uri="{FF2B5EF4-FFF2-40B4-BE49-F238E27FC236}">
                <a16:creationId xmlns:a16="http://schemas.microsoft.com/office/drawing/2014/main" id="{DC75FBFA-757A-CAD0-B583-CA59CBF36444}"/>
              </a:ext>
            </a:extLst>
          </p:cNvPr>
          <p:cNvCxnSpPr/>
          <p:nvPr/>
        </p:nvCxnSpPr>
        <p:spPr>
          <a:xfrm>
            <a:off x="5653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>
            <a:extLst>
              <a:ext uri="{FF2B5EF4-FFF2-40B4-BE49-F238E27FC236}">
                <a16:creationId xmlns:a16="http://schemas.microsoft.com/office/drawing/2014/main" id="{861567AE-7AAA-11A5-154B-36551E1E5399}"/>
              </a:ext>
            </a:extLst>
          </p:cNvPr>
          <p:cNvCxnSpPr/>
          <p:nvPr/>
        </p:nvCxnSpPr>
        <p:spPr>
          <a:xfrm>
            <a:off x="6083301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>
            <a:extLst>
              <a:ext uri="{FF2B5EF4-FFF2-40B4-BE49-F238E27FC236}">
                <a16:creationId xmlns:a16="http://schemas.microsoft.com/office/drawing/2014/main" id="{92BEB8AE-F2FF-2EEB-2E4C-CF4D9151116F}"/>
              </a:ext>
            </a:extLst>
          </p:cNvPr>
          <p:cNvCxnSpPr/>
          <p:nvPr/>
        </p:nvCxnSpPr>
        <p:spPr>
          <a:xfrm>
            <a:off x="6340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>
            <a:extLst>
              <a:ext uri="{FF2B5EF4-FFF2-40B4-BE49-F238E27FC236}">
                <a16:creationId xmlns:a16="http://schemas.microsoft.com/office/drawing/2014/main" id="{3AAA04D2-14F7-8A32-CA6F-F78F77D37015}"/>
              </a:ext>
            </a:extLst>
          </p:cNvPr>
          <p:cNvGraphicFramePr>
            <a:graphicFrameLocks noGrp="1"/>
          </p:cNvGraphicFramePr>
          <p:nvPr/>
        </p:nvGraphicFramePr>
        <p:xfrm>
          <a:off x="2247900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>
            <a:extLst>
              <a:ext uri="{FF2B5EF4-FFF2-40B4-BE49-F238E27FC236}">
                <a16:creationId xmlns:a16="http://schemas.microsoft.com/office/drawing/2014/main" id="{DC791F16-1C82-AA53-EA5D-CD46F7C53BC3}"/>
              </a:ext>
            </a:extLst>
          </p:cNvPr>
          <p:cNvGraphicFramePr>
            <a:graphicFrameLocks noGrp="1"/>
          </p:cNvGraphicFramePr>
          <p:nvPr/>
        </p:nvGraphicFramePr>
        <p:xfrm>
          <a:off x="3016250" y="2368551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>
            <a:extLst>
              <a:ext uri="{FF2B5EF4-FFF2-40B4-BE49-F238E27FC236}">
                <a16:creationId xmlns:a16="http://schemas.microsoft.com/office/drawing/2014/main" id="{381DD21F-CF85-C874-EF22-3B94A1270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088" y="2452689"/>
            <a:ext cx="18018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90A34C25-9D5A-1542-4512-E03016E59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1350" y="2522539"/>
            <a:ext cx="692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>
            <a:extLst>
              <a:ext uri="{FF2B5EF4-FFF2-40B4-BE49-F238E27FC236}">
                <a16:creationId xmlns:a16="http://schemas.microsoft.com/office/drawing/2014/main" id="{ABCD9431-E17B-CC59-488D-CFF5534CE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314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>
            <a:extLst>
              <a:ext uri="{FF2B5EF4-FFF2-40B4-BE49-F238E27FC236}">
                <a16:creationId xmlns:a16="http://schemas.microsoft.com/office/drawing/2014/main" id="{21463270-FAA4-C524-0C94-3F263A6D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1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>
            <a:extLst>
              <a:ext uri="{FF2B5EF4-FFF2-40B4-BE49-F238E27FC236}">
                <a16:creationId xmlns:a16="http://schemas.microsoft.com/office/drawing/2014/main" id="{10ABE7AE-512D-CEA9-58CD-E2E22FA3A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>
            <a:extLst>
              <a:ext uri="{FF2B5EF4-FFF2-40B4-BE49-F238E27FC236}">
                <a16:creationId xmlns:a16="http://schemas.microsoft.com/office/drawing/2014/main" id="{D3E430BA-A79F-434D-03E2-C5E51A02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9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9" name="橢圓 62">
            <a:extLst>
              <a:ext uri="{FF2B5EF4-FFF2-40B4-BE49-F238E27FC236}">
                <a16:creationId xmlns:a16="http://schemas.microsoft.com/office/drawing/2014/main" id="{BA7F3D30-C611-1841-644A-A1511E930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4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-1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0" name="橢圓 63">
            <a:extLst>
              <a:ext uri="{FF2B5EF4-FFF2-40B4-BE49-F238E27FC236}">
                <a16:creationId xmlns:a16="http://schemas.microsoft.com/office/drawing/2014/main" id="{4847D810-CCC7-083B-0216-771F57198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239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-3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1" name="橢圓 64">
            <a:extLst>
              <a:ext uri="{FF2B5EF4-FFF2-40B4-BE49-F238E27FC236}">
                <a16:creationId xmlns:a16="http://schemas.microsoft.com/office/drawing/2014/main" id="{24FD0B63-C2F7-A5D2-185F-A01D3B46B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2" name="矩形 65">
            <a:extLst>
              <a:ext uri="{FF2B5EF4-FFF2-40B4-BE49-F238E27FC236}">
                <a16:creationId xmlns:a16="http://schemas.microsoft.com/office/drawing/2014/main" id="{75770B89-5B93-AD6B-72DC-3EAF4A2273DA}"/>
              </a:ext>
            </a:extLst>
          </p:cNvPr>
          <p:cNvSpPr/>
          <p:nvPr/>
        </p:nvSpPr>
        <p:spPr>
          <a:xfrm>
            <a:off x="3176588" y="5092701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>
            <a:extLst>
              <a:ext uri="{FF2B5EF4-FFF2-40B4-BE49-F238E27FC236}">
                <a16:creationId xmlns:a16="http://schemas.microsoft.com/office/drawing/2014/main" id="{6E46003D-2FA9-9E57-DD8B-A79640A51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4" name="矩形 70">
            <a:extLst>
              <a:ext uri="{FF2B5EF4-FFF2-40B4-BE49-F238E27FC236}">
                <a16:creationId xmlns:a16="http://schemas.microsoft.com/office/drawing/2014/main" id="{D54B0B21-4F87-2BD6-0EB9-A5AAC1D5C174}"/>
              </a:ext>
            </a:extLst>
          </p:cNvPr>
          <p:cNvSpPr/>
          <p:nvPr/>
        </p:nvSpPr>
        <p:spPr>
          <a:xfrm>
            <a:off x="5464176" y="5105401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>
            <a:extLst>
              <a:ext uri="{FF2B5EF4-FFF2-40B4-BE49-F238E27FC236}">
                <a16:creationId xmlns:a16="http://schemas.microsoft.com/office/drawing/2014/main" id="{02C1B56E-47C7-FEB7-59C0-6B4FC9082B52}"/>
              </a:ext>
            </a:extLst>
          </p:cNvPr>
          <p:cNvSpPr/>
          <p:nvPr/>
        </p:nvSpPr>
        <p:spPr>
          <a:xfrm>
            <a:off x="4606925" y="5583239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A290E559-7125-6268-7790-F5D361466A77}"/>
              </a:ext>
            </a:extLst>
          </p:cNvPr>
          <p:cNvSpPr/>
          <p:nvPr/>
        </p:nvSpPr>
        <p:spPr>
          <a:xfrm>
            <a:off x="1898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>
            <a:extLst>
              <a:ext uri="{FF2B5EF4-FFF2-40B4-BE49-F238E27FC236}">
                <a16:creationId xmlns:a16="http://schemas.microsoft.com/office/drawing/2014/main" id="{9EE0051C-52C6-49F9-E7CB-1A03DAFCCC2A}"/>
              </a:ext>
            </a:extLst>
          </p:cNvPr>
          <p:cNvSpPr/>
          <p:nvPr/>
        </p:nvSpPr>
        <p:spPr>
          <a:xfrm>
            <a:off x="2746376" y="4598989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>
            <a:extLst>
              <a:ext uri="{FF2B5EF4-FFF2-40B4-BE49-F238E27FC236}">
                <a16:creationId xmlns:a16="http://schemas.microsoft.com/office/drawing/2014/main" id="{890CDD20-9CBA-8847-2FBD-3D68108F53B7}"/>
              </a:ext>
            </a:extLst>
          </p:cNvPr>
          <p:cNvCxnSpPr/>
          <p:nvPr/>
        </p:nvCxnSpPr>
        <p:spPr>
          <a:xfrm flipH="1">
            <a:off x="7272339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FD885697-216B-EF69-DC1F-27419B5D1A53}"/>
              </a:ext>
            </a:extLst>
          </p:cNvPr>
          <p:cNvCxnSpPr>
            <a:endCxn id="37" idx="3"/>
          </p:cNvCxnSpPr>
          <p:nvPr/>
        </p:nvCxnSpPr>
        <p:spPr>
          <a:xfrm flipH="1">
            <a:off x="7272339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>
            <a:extLst>
              <a:ext uri="{FF2B5EF4-FFF2-40B4-BE49-F238E27FC236}">
                <a16:creationId xmlns:a16="http://schemas.microsoft.com/office/drawing/2014/main" id="{314E607D-BEE3-B288-2F35-05D7A707E5BB}"/>
              </a:ext>
            </a:extLst>
          </p:cNvPr>
          <p:cNvCxnSpPr/>
          <p:nvPr/>
        </p:nvCxnSpPr>
        <p:spPr>
          <a:xfrm>
            <a:off x="5638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>
            <a:extLst>
              <a:ext uri="{FF2B5EF4-FFF2-40B4-BE49-F238E27FC236}">
                <a16:creationId xmlns:a16="http://schemas.microsoft.com/office/drawing/2014/main" id="{CD22AB15-B798-E3EF-10F2-445F365FFA57}"/>
              </a:ext>
            </a:extLst>
          </p:cNvPr>
          <p:cNvCxnSpPr/>
          <p:nvPr/>
        </p:nvCxnSpPr>
        <p:spPr>
          <a:xfrm>
            <a:off x="4648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>
            <a:extLst>
              <a:ext uri="{FF2B5EF4-FFF2-40B4-BE49-F238E27FC236}">
                <a16:creationId xmlns:a16="http://schemas.microsoft.com/office/drawing/2014/main" id="{393DA0F6-5225-652B-DE7F-50C7DA9DD33C}"/>
              </a:ext>
            </a:extLst>
          </p:cNvPr>
          <p:cNvCxnSpPr>
            <a:cxnSpLocks/>
          </p:cNvCxnSpPr>
          <p:nvPr/>
        </p:nvCxnSpPr>
        <p:spPr>
          <a:xfrm flipH="1">
            <a:off x="5486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>
            <a:extLst>
              <a:ext uri="{FF2B5EF4-FFF2-40B4-BE49-F238E27FC236}">
                <a16:creationId xmlns:a16="http://schemas.microsoft.com/office/drawing/2014/main" id="{B843405C-7E31-C5AD-28CE-EC6F8CE879D0}"/>
              </a:ext>
            </a:extLst>
          </p:cNvPr>
          <p:cNvCxnSpPr>
            <a:cxnSpLocks/>
          </p:cNvCxnSpPr>
          <p:nvPr/>
        </p:nvCxnSpPr>
        <p:spPr>
          <a:xfrm flipH="1">
            <a:off x="3810001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>
            <a:extLst>
              <a:ext uri="{FF2B5EF4-FFF2-40B4-BE49-F238E27FC236}">
                <a16:creationId xmlns:a16="http://schemas.microsoft.com/office/drawing/2014/main" id="{94A6A185-8945-DC60-405F-35239918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>
            <a:extLst>
              <a:ext uri="{FF2B5EF4-FFF2-40B4-BE49-F238E27FC236}">
                <a16:creationId xmlns:a16="http://schemas.microsoft.com/office/drawing/2014/main" id="{E3E240C7-040C-58D9-C3BC-0C52FE2D710A}"/>
              </a:ext>
            </a:extLst>
          </p:cNvPr>
          <p:cNvCxnSpPr/>
          <p:nvPr/>
        </p:nvCxnSpPr>
        <p:spPr>
          <a:xfrm>
            <a:off x="3570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E2E0EB-E74D-9B4D-5FF5-0633BD36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C9396-3B40-0331-788A-D96E3E03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A0611-D0B9-3D73-96A5-0EE99FCC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r>
              <a:rPr lang="en-US" dirty="0">
                <a:solidFill>
                  <a:srgbClr val="FF0000"/>
                </a:solidFill>
              </a:rPr>
              <a:t> layer </a:t>
            </a:r>
            <a:r>
              <a:rPr lang="en-US" dirty="0"/>
              <a:t>applies </a:t>
            </a:r>
            <a:r>
              <a:rPr lang="en-US" dirty="0" err="1"/>
              <a:t>softmax</a:t>
            </a:r>
            <a:r>
              <a:rPr lang="en-US" dirty="0"/>
              <a:t> activations to output a probability value in the range [0, 1]</a:t>
            </a:r>
          </a:p>
          <a:p>
            <a:pPr lvl="1"/>
            <a:r>
              <a:rPr lang="en-US" dirty="0"/>
              <a:t>The values </a:t>
            </a:r>
            <a:r>
              <a:rPr lang="en-US" i="1" dirty="0"/>
              <a:t>z</a:t>
            </a:r>
            <a:r>
              <a:rPr lang="en-US" dirty="0"/>
              <a:t> inputted to the </a:t>
            </a:r>
            <a:r>
              <a:rPr lang="en-US" dirty="0" err="1"/>
              <a:t>softmax</a:t>
            </a:r>
            <a:r>
              <a:rPr lang="en-US" dirty="0"/>
              <a:t> layer are referred to as </a:t>
            </a:r>
            <a:r>
              <a:rPr lang="en-US" b="1" i="1" dirty="0">
                <a:solidFill>
                  <a:srgbClr val="0070C0"/>
                </a:solidFill>
              </a:rPr>
              <a:t>logits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</a:t>
            </a:r>
            <a:endParaRPr lang="en-US" dirty="0"/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A33B902A-6A4F-411E-AE2C-E9DBC340F1C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1913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Introduction to Neural Networks</a:t>
            </a:r>
          </a:p>
          <a:p>
            <a:endParaRPr lang="en-US" dirty="0"/>
          </a:p>
        </p:txBody>
      </p:sp>
      <p:sp>
        <p:nvSpPr>
          <p:cNvPr id="4" name="矩形 22"/>
          <p:cNvSpPr/>
          <p:nvPr/>
        </p:nvSpPr>
        <p:spPr>
          <a:xfrm>
            <a:off x="2873431" y="3371239"/>
            <a:ext cx="4902664" cy="31096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cxnSp>
        <p:nvCxnSpPr>
          <p:cNvPr id="5" name="直線單箭頭接點 11"/>
          <p:cNvCxnSpPr/>
          <p:nvPr/>
        </p:nvCxnSpPr>
        <p:spPr>
          <a:xfrm>
            <a:off x="2601589" y="4582174"/>
            <a:ext cx="555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12"/>
          <p:cNvCxnSpPr/>
          <p:nvPr/>
        </p:nvCxnSpPr>
        <p:spPr>
          <a:xfrm>
            <a:off x="2601589" y="5363874"/>
            <a:ext cx="555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10"/>
          <p:cNvCxnSpPr/>
          <p:nvPr/>
        </p:nvCxnSpPr>
        <p:spPr>
          <a:xfrm>
            <a:off x="2601589" y="3798664"/>
            <a:ext cx="555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6"/>
          <p:cNvSpPr/>
          <p:nvPr/>
        </p:nvSpPr>
        <p:spPr>
          <a:xfrm>
            <a:off x="3161082" y="3536126"/>
            <a:ext cx="525076" cy="5250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9" name="橢圓 7"/>
          <p:cNvSpPr/>
          <p:nvPr/>
        </p:nvSpPr>
        <p:spPr>
          <a:xfrm>
            <a:off x="3161082" y="4319636"/>
            <a:ext cx="525076" cy="5250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10" name="橢圓 8"/>
          <p:cNvSpPr/>
          <p:nvPr/>
        </p:nvSpPr>
        <p:spPr>
          <a:xfrm>
            <a:off x="3161082" y="5101336"/>
            <a:ext cx="525076" cy="5250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2314629" y="3570112"/>
          <a:ext cx="310963" cy="430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64880" imgH="228600" progId="Equation.3">
                  <p:embed/>
                </p:oleObj>
              </mc:Choice>
              <mc:Fallback>
                <p:oleObj name="方程式" r:id="rId3" imgW="164880" imgH="22860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629" y="3570112"/>
                        <a:ext cx="310963" cy="4300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2283812" y="4353123"/>
          <a:ext cx="310963" cy="43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64880" imgH="228600" progId="Equation.3">
                  <p:embed/>
                </p:oleObj>
              </mc:Choice>
              <mc:Fallback>
                <p:oleObj name="方程式" r:id="rId5" imgW="164880" imgH="22860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3812" y="4353123"/>
                        <a:ext cx="310963" cy="43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2313227" y="5101115"/>
          <a:ext cx="310963" cy="45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64880" imgH="241200" progId="Equation.3">
                  <p:embed/>
                </p:oleObj>
              </mc:Choice>
              <mc:Fallback>
                <p:oleObj name="方程式" r:id="rId7" imgW="164880" imgH="2412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227" y="5101115"/>
                        <a:ext cx="310963" cy="453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3"/>
          <p:cNvSpPr txBox="1"/>
          <p:nvPr/>
        </p:nvSpPr>
        <p:spPr>
          <a:xfrm>
            <a:off x="4569877" y="2920708"/>
            <a:ext cx="3189317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b="1" i="1" u="sng" dirty="0"/>
              <a:t>A </a:t>
            </a:r>
            <a:r>
              <a:rPr lang="en-US" altLang="zh-TW" sz="2118" b="1" i="1" u="sng" dirty="0" err="1"/>
              <a:t>Softmax</a:t>
            </a:r>
            <a:r>
              <a:rPr lang="en-US" altLang="zh-TW" sz="2118" b="1" i="1" u="sng" dirty="0"/>
              <a:t> Layer</a:t>
            </a:r>
            <a:endParaRPr lang="zh-TW" altLang="en-US" sz="2118" b="1" i="1" u="sng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3324368" y="3683603"/>
          <a:ext cx="214313" cy="26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114120" imgH="139680" progId="Equation.3">
                  <p:embed/>
                </p:oleObj>
              </mc:Choice>
              <mc:Fallback>
                <p:oleObj name="方程式" r:id="rId9" imgW="114120" imgH="13968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4368" y="3683603"/>
                        <a:ext cx="214313" cy="263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3315964" y="4469415"/>
          <a:ext cx="215713" cy="26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114120" imgH="139680" progId="Equation.3">
                  <p:embed/>
                </p:oleObj>
              </mc:Choice>
              <mc:Fallback>
                <p:oleObj name="方程式" r:id="rId11" imgW="114120" imgH="13968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964" y="4469415"/>
                        <a:ext cx="215713" cy="263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3343979" y="5239820"/>
          <a:ext cx="215713" cy="26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114120" imgH="139680" progId="Equation.3">
                  <p:embed/>
                </p:oleObj>
              </mc:Choice>
              <mc:Fallback>
                <p:oleObj name="方程式" r:id="rId13" imgW="114120" imgH="13968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979" y="5239820"/>
                        <a:ext cx="215713" cy="263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43"/>
          <p:cNvCxnSpPr/>
          <p:nvPr/>
        </p:nvCxnSpPr>
        <p:spPr>
          <a:xfrm flipV="1">
            <a:off x="3686159" y="4582177"/>
            <a:ext cx="104374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44"/>
          <p:cNvCxnSpPr/>
          <p:nvPr/>
        </p:nvCxnSpPr>
        <p:spPr>
          <a:xfrm>
            <a:off x="3686159" y="5363874"/>
            <a:ext cx="15312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45"/>
          <p:cNvCxnSpPr/>
          <p:nvPr/>
        </p:nvCxnSpPr>
        <p:spPr>
          <a:xfrm>
            <a:off x="3686159" y="3798664"/>
            <a:ext cx="4450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12"/>
          <p:cNvGraphicFramePr>
            <a:graphicFrameLocks noChangeAspect="1"/>
          </p:cNvGraphicFramePr>
          <p:nvPr/>
        </p:nvGraphicFramePr>
        <p:xfrm>
          <a:off x="4188812" y="3498674"/>
          <a:ext cx="382400" cy="43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5" imgW="203040" imgH="228600" progId="Equation.3">
                  <p:embed/>
                </p:oleObj>
              </mc:Choice>
              <mc:Fallback>
                <p:oleObj name="方程式" r:id="rId15" imgW="203040" imgH="22860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8812" y="3498674"/>
                        <a:ext cx="382400" cy="43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4821945" y="4329310"/>
          <a:ext cx="382400" cy="430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7" imgW="203040" imgH="228600" progId="Equation.3">
                  <p:embed/>
                </p:oleObj>
              </mc:Choice>
              <mc:Fallback>
                <p:oleObj name="方程式" r:id="rId17" imgW="203040" imgH="22860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945" y="4329310"/>
                        <a:ext cx="382400" cy="4300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5300996" y="5109520"/>
          <a:ext cx="382400" cy="43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9" imgW="203040" imgH="228600" progId="Equation.3">
                  <p:embed/>
                </p:oleObj>
              </mc:Choice>
              <mc:Fallback>
                <p:oleObj name="方程式" r:id="rId19" imgW="2030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996" y="5109520"/>
                        <a:ext cx="382400" cy="43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群組 26"/>
          <p:cNvGrpSpPr/>
          <p:nvPr/>
        </p:nvGrpSpPr>
        <p:grpSpPr>
          <a:xfrm>
            <a:off x="4690156" y="5834279"/>
            <a:ext cx="459105" cy="459105"/>
            <a:chOff x="3342651" y="3507082"/>
            <a:chExt cx="520319" cy="520319"/>
          </a:xfrm>
        </p:grpSpPr>
        <p:sp>
          <p:nvSpPr>
            <p:cNvPr id="25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graphicFrame>
          <p:nvGraphicFramePr>
            <p:cNvPr id="26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21" imgW="139680" imgH="139680" progId="Equation.3">
                    <p:embed/>
                  </p:oleObj>
                </mc:Choice>
                <mc:Fallback>
                  <p:oleObj name="方程式" r:id="rId21" imgW="139680" imgH="139680" progId="Equation.3">
                    <p:embed/>
                    <p:pic>
                      <p:nvPicPr>
                        <p:cNvPr id="2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Object 12"/>
          <p:cNvGraphicFramePr>
            <a:graphicFrameLocks noChangeAspect="1"/>
          </p:cNvGraphicFramePr>
          <p:nvPr/>
        </p:nvGraphicFramePr>
        <p:xfrm>
          <a:off x="8158496" y="3392218"/>
          <a:ext cx="1792941" cy="83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3" imgW="952200" imgH="444240" progId="Equation.3">
                  <p:embed/>
                </p:oleObj>
              </mc:Choice>
              <mc:Fallback>
                <p:oleObj name="方程式" r:id="rId23" imgW="952200" imgH="444240" progId="Equation.3">
                  <p:embed/>
                  <p:pic>
                    <p:nvPicPr>
                      <p:cNvPr id="2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8496" y="3392218"/>
                        <a:ext cx="1792941" cy="8362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2"/>
          <p:cNvGraphicFramePr>
            <a:graphicFrameLocks noChangeAspect="1"/>
          </p:cNvGraphicFramePr>
          <p:nvPr/>
        </p:nvGraphicFramePr>
        <p:xfrm>
          <a:off x="5202944" y="5650204"/>
          <a:ext cx="766202" cy="837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5" imgW="406080" imgH="444240" progId="Equation.3">
                  <p:embed/>
                </p:oleObj>
              </mc:Choice>
              <mc:Fallback>
                <p:oleObj name="方程式" r:id="rId25" imgW="406080" imgH="4442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2944" y="5650204"/>
                        <a:ext cx="766202" cy="837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群組 39"/>
          <p:cNvGrpSpPr/>
          <p:nvPr/>
        </p:nvGrpSpPr>
        <p:grpSpPr>
          <a:xfrm>
            <a:off x="6056902" y="3590775"/>
            <a:ext cx="459105" cy="459105"/>
            <a:chOff x="3342651" y="3507082"/>
            <a:chExt cx="520319" cy="520319"/>
          </a:xfrm>
        </p:grpSpPr>
        <p:sp>
          <p:nvSpPr>
            <p:cNvPr id="3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/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27" imgW="126720" imgH="126720" progId="Equation.3">
                    <p:embed/>
                  </p:oleObj>
                </mc:Choice>
                <mc:Fallback>
                  <p:oleObj name="方程式" r:id="rId27" imgW="126720" imgH="126720" progId="Equation.3">
                    <p:embed/>
                    <p:pic>
                      <p:nvPicPr>
                        <p:cNvPr id="3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群組 51"/>
          <p:cNvGrpSpPr/>
          <p:nvPr/>
        </p:nvGrpSpPr>
        <p:grpSpPr>
          <a:xfrm>
            <a:off x="6629207" y="4387346"/>
            <a:ext cx="459105" cy="459105"/>
            <a:chOff x="3342651" y="3507082"/>
            <a:chExt cx="520319" cy="520319"/>
          </a:xfrm>
        </p:grpSpPr>
        <p:sp>
          <p:nvSpPr>
            <p:cNvPr id="3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graphicFrame>
          <p:nvGraphicFramePr>
            <p:cNvPr id="34" name="Object 12"/>
            <p:cNvGraphicFramePr>
              <a:graphicFrameLocks noChangeAspect="1"/>
            </p:cNvGraphicFramePr>
            <p:nvPr/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29" imgW="126720" imgH="126720" progId="Equation.3">
                    <p:embed/>
                  </p:oleObj>
                </mc:Choice>
                <mc:Fallback>
                  <p:oleObj name="方程式" r:id="rId29" imgW="126720" imgH="126720" progId="Equation.3">
                    <p:embed/>
                    <p:pic>
                      <p:nvPicPr>
                        <p:cNvPr id="3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群組 54"/>
          <p:cNvGrpSpPr/>
          <p:nvPr/>
        </p:nvGrpSpPr>
        <p:grpSpPr>
          <a:xfrm>
            <a:off x="7208129" y="5183618"/>
            <a:ext cx="459105" cy="459105"/>
            <a:chOff x="3342651" y="3507082"/>
            <a:chExt cx="520319" cy="520319"/>
          </a:xfrm>
        </p:grpSpPr>
        <p:sp>
          <p:nvSpPr>
            <p:cNvPr id="3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graphicFrame>
          <p:nvGraphicFramePr>
            <p:cNvPr id="37" name="Object 12"/>
            <p:cNvGraphicFramePr>
              <a:graphicFrameLocks noChangeAspect="1"/>
            </p:cNvGraphicFramePr>
            <p:nvPr/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31" imgW="126720" imgH="126720" progId="Equation.3">
                    <p:embed/>
                  </p:oleObj>
                </mc:Choice>
                <mc:Fallback>
                  <p:oleObj name="方程式" r:id="rId31" imgW="126720" imgH="126720" progId="Equation.3">
                    <p:embed/>
                    <p:pic>
                      <p:nvPicPr>
                        <p:cNvPr id="3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8" name="直線單箭頭接點 57"/>
          <p:cNvCxnSpPr/>
          <p:nvPr/>
        </p:nvCxnSpPr>
        <p:spPr>
          <a:xfrm>
            <a:off x="3850244" y="3815472"/>
            <a:ext cx="0" cy="2248359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58"/>
          <p:cNvCxnSpPr/>
          <p:nvPr/>
        </p:nvCxnSpPr>
        <p:spPr>
          <a:xfrm>
            <a:off x="3850244" y="6047022"/>
            <a:ext cx="8044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59"/>
          <p:cNvCxnSpPr/>
          <p:nvPr/>
        </p:nvCxnSpPr>
        <p:spPr>
          <a:xfrm>
            <a:off x="4131191" y="4601084"/>
            <a:ext cx="0" cy="1470093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0"/>
          <p:cNvCxnSpPr/>
          <p:nvPr/>
        </p:nvCxnSpPr>
        <p:spPr>
          <a:xfrm>
            <a:off x="4381116" y="5363874"/>
            <a:ext cx="0" cy="68636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61"/>
          <p:cNvCxnSpPr/>
          <p:nvPr/>
        </p:nvCxnSpPr>
        <p:spPr>
          <a:xfrm>
            <a:off x="4640158" y="3792481"/>
            <a:ext cx="14167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62"/>
          <p:cNvCxnSpPr/>
          <p:nvPr/>
        </p:nvCxnSpPr>
        <p:spPr>
          <a:xfrm>
            <a:off x="5217361" y="4601084"/>
            <a:ext cx="14118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0"/>
          <p:cNvCxnSpPr/>
          <p:nvPr/>
        </p:nvCxnSpPr>
        <p:spPr>
          <a:xfrm>
            <a:off x="6525201" y="3798463"/>
            <a:ext cx="15493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71"/>
          <p:cNvCxnSpPr/>
          <p:nvPr/>
        </p:nvCxnSpPr>
        <p:spPr>
          <a:xfrm>
            <a:off x="7125395" y="4601084"/>
            <a:ext cx="9491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72"/>
          <p:cNvCxnSpPr/>
          <p:nvPr/>
        </p:nvCxnSpPr>
        <p:spPr>
          <a:xfrm>
            <a:off x="7650351" y="5353436"/>
            <a:ext cx="4241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74"/>
          <p:cNvCxnSpPr/>
          <p:nvPr/>
        </p:nvCxnSpPr>
        <p:spPr>
          <a:xfrm>
            <a:off x="6308355" y="4062614"/>
            <a:ext cx="0" cy="197602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5"/>
          <p:cNvCxnSpPr/>
          <p:nvPr/>
        </p:nvCxnSpPr>
        <p:spPr>
          <a:xfrm>
            <a:off x="6858759" y="4823291"/>
            <a:ext cx="0" cy="124788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76"/>
          <p:cNvCxnSpPr/>
          <p:nvPr/>
        </p:nvCxnSpPr>
        <p:spPr>
          <a:xfrm>
            <a:off x="7425703" y="5607023"/>
            <a:ext cx="0" cy="46415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77"/>
          <p:cNvCxnSpPr/>
          <p:nvPr/>
        </p:nvCxnSpPr>
        <p:spPr>
          <a:xfrm>
            <a:off x="5932857" y="6047022"/>
            <a:ext cx="1509656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90"/>
          <p:cNvCxnSpPr>
            <a:endCxn id="36" idx="1"/>
          </p:cNvCxnSpPr>
          <p:nvPr/>
        </p:nvCxnSpPr>
        <p:spPr>
          <a:xfrm>
            <a:off x="5663199" y="5396228"/>
            <a:ext cx="1544930" cy="169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102"/>
          <p:cNvSpPr/>
          <p:nvPr/>
        </p:nvSpPr>
        <p:spPr>
          <a:xfrm>
            <a:off x="2597367" y="3407826"/>
            <a:ext cx="435664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</a:rPr>
              <a:t>3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sp>
        <p:nvSpPr>
          <p:cNvPr id="53" name="矩形 103"/>
          <p:cNvSpPr/>
          <p:nvPr/>
        </p:nvSpPr>
        <p:spPr>
          <a:xfrm>
            <a:off x="2597127" y="4987412"/>
            <a:ext cx="406935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</a:rPr>
              <a:t>-3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sp>
        <p:nvSpPr>
          <p:cNvPr id="54" name="矩形 104"/>
          <p:cNvSpPr/>
          <p:nvPr/>
        </p:nvSpPr>
        <p:spPr>
          <a:xfrm>
            <a:off x="2582757" y="4216349"/>
            <a:ext cx="466168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</a:rPr>
              <a:t>1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sp>
        <p:nvSpPr>
          <p:cNvPr id="55" name="矩形 105"/>
          <p:cNvSpPr/>
          <p:nvPr/>
        </p:nvSpPr>
        <p:spPr>
          <a:xfrm>
            <a:off x="5136118" y="4243922"/>
            <a:ext cx="586837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+mj-lt"/>
              </a:rPr>
              <a:t>2.7</a:t>
            </a:r>
            <a:endParaRPr lang="zh-TW" altLang="en-US" sz="2118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6" name="矩形 106"/>
          <p:cNvSpPr/>
          <p:nvPr/>
        </p:nvSpPr>
        <p:spPr>
          <a:xfrm>
            <a:off x="4609804" y="3415079"/>
            <a:ext cx="460382" cy="418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+mj-lt"/>
              </a:rPr>
              <a:t>20</a:t>
            </a:r>
            <a:endParaRPr lang="zh-TW" altLang="en-US" sz="2118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7" name="矩形 107"/>
          <p:cNvSpPr/>
          <p:nvPr/>
        </p:nvSpPr>
        <p:spPr>
          <a:xfrm>
            <a:off x="5615205" y="4962094"/>
            <a:ext cx="914541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+mj-lt"/>
              </a:rPr>
              <a:t>0.05</a:t>
            </a:r>
            <a:endParaRPr lang="zh-TW" altLang="en-US" sz="2118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8" name="矩形 108"/>
          <p:cNvSpPr/>
          <p:nvPr/>
        </p:nvSpPr>
        <p:spPr>
          <a:xfrm>
            <a:off x="7773400" y="3366432"/>
            <a:ext cx="660758" cy="418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sp>
        <p:nvSpPr>
          <p:cNvPr id="59" name="矩形 109"/>
          <p:cNvSpPr/>
          <p:nvPr/>
        </p:nvSpPr>
        <p:spPr>
          <a:xfrm>
            <a:off x="7794395" y="4148079"/>
            <a:ext cx="660758" cy="418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sp>
        <p:nvSpPr>
          <p:cNvPr id="60" name="矩形 110"/>
          <p:cNvSpPr/>
          <p:nvPr/>
        </p:nvSpPr>
        <p:spPr>
          <a:xfrm>
            <a:off x="7851431" y="4886555"/>
            <a:ext cx="455574" cy="418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Calibri" panose="020F0502020204030204" pitchFamily="34" charset="0"/>
              </a:rPr>
              <a:t>≈</a:t>
            </a:r>
            <a:r>
              <a:rPr lang="en-US" altLang="zh-TW" sz="2118" b="1" dirty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graphicFrame>
        <p:nvGraphicFramePr>
          <p:cNvPr id="61" name="Object 12"/>
          <p:cNvGraphicFramePr>
            <a:graphicFrameLocks noChangeAspect="1"/>
          </p:cNvGraphicFramePr>
          <p:nvPr/>
        </p:nvGraphicFramePr>
        <p:xfrm>
          <a:off x="8129080" y="4214450"/>
          <a:ext cx="1840566" cy="83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3" imgW="977760" imgH="444240" progId="Equation.3">
                  <p:embed/>
                </p:oleObj>
              </mc:Choice>
              <mc:Fallback>
                <p:oleObj name="方程式" r:id="rId33" imgW="977760" imgH="44424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9080" y="4214450"/>
                        <a:ext cx="1840566" cy="8362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12"/>
          <p:cNvGraphicFramePr>
            <a:graphicFrameLocks noChangeAspect="1"/>
          </p:cNvGraphicFramePr>
          <p:nvPr/>
        </p:nvGraphicFramePr>
        <p:xfrm>
          <a:off x="8120676" y="5033880"/>
          <a:ext cx="1818154" cy="83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5" imgW="965160" imgH="444240" progId="Equation.3">
                  <p:embed/>
                </p:oleObj>
              </mc:Choice>
              <mc:Fallback>
                <p:oleObj name="方程式" r:id="rId35" imgW="965160" imgH="44424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0676" y="5033880"/>
                        <a:ext cx="1818154" cy="8362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3"/>
              <p:cNvSpPr txBox="1"/>
              <p:nvPr/>
            </p:nvSpPr>
            <p:spPr>
              <a:xfrm>
                <a:off x="10231662" y="3129953"/>
                <a:ext cx="1960338" cy="1070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118" b="1" i="1" u="sng" dirty="0"/>
                  <a:t>Probability</a:t>
                </a:r>
                <a:r>
                  <a:rPr lang="en-US" altLang="zh-TW" sz="2118" dirty="0"/>
                  <a:t>:</a:t>
                </a:r>
              </a:p>
              <a:p>
                <a:pPr marL="302575" indent="-302575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TW" sz="2118" i="1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altLang="zh-TW" sz="211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18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11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118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TW" sz="2118" dirty="0"/>
              </a:p>
              <a:p>
                <a:pPr marL="302575" indent="-302575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118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11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11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18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11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118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118" dirty="0"/>
              </a:p>
            </p:txBody>
          </p:sp>
        </mc:Choice>
        <mc:Fallback xmlns="">
          <p:sp>
            <p:nvSpPr>
              <p:cNvPr id="63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662" y="3129953"/>
                <a:ext cx="1960338" cy="1070614"/>
              </a:xfrm>
              <a:prstGeom prst="rect">
                <a:avLst/>
              </a:prstGeom>
              <a:blipFill>
                <a:blip r:embed="rId37"/>
                <a:stretch>
                  <a:fillRect l="-4658" t="-3409" b="-7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539C12C3-CC5D-4D44-A090-4E9C0487D322}"/>
              </a:ext>
            </a:extLst>
          </p:cNvPr>
          <p:cNvSpPr txBox="1"/>
          <p:nvPr/>
        </p:nvSpPr>
        <p:spPr>
          <a:xfrm>
            <a:off x="2919177" y="6642715"/>
            <a:ext cx="6099501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2" dirty="0"/>
              <a:t>Slide credit: Hung-</a:t>
            </a:r>
            <a:r>
              <a:rPr lang="en-US" sz="882" dirty="0" err="1"/>
              <a:t>yi</a:t>
            </a:r>
            <a:r>
              <a:rPr lang="en-US" sz="882" dirty="0"/>
              <a:t> Lee – Deep Learning Tutorial</a:t>
            </a:r>
          </a:p>
        </p:txBody>
      </p:sp>
      <p:sp>
        <p:nvSpPr>
          <p:cNvPr id="66" name="Date Placeholder 65">
            <a:extLst>
              <a:ext uri="{FF2B5EF4-FFF2-40B4-BE49-F238E27FC236}">
                <a16:creationId xmlns:a16="http://schemas.microsoft.com/office/drawing/2014/main" id="{410C1B16-63CC-7FC7-DC7B-B1D0FE49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634B9D00-3FB3-BD6D-7FAF-63968CDC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7757AEE-F7DD-9462-E513-C1C953CB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4780702B-AA04-9476-0E5A-C100BB116E96}"/>
              </a:ext>
            </a:extLst>
          </p:cNvPr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6868" name="矩形 9">
            <a:extLst>
              <a:ext uri="{FF2B5EF4-FFF2-40B4-BE49-F238E27FC236}">
                <a16:creationId xmlns:a16="http://schemas.microsoft.com/office/drawing/2014/main" id="{08E3343E-9D82-7C08-EED1-DF59AB0BB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EBDE8BD0-C7EA-BAF0-96D9-A6A433B29723}"/>
              </a:ext>
            </a:extLst>
          </p:cNvPr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108CDF80-0AC2-2E2D-A4B1-F5EB387E48E4}"/>
              </a:ext>
            </a:extLst>
          </p:cNvPr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0602EBEB-823C-D141-19A3-173D90564260}"/>
              </a:ext>
            </a:extLst>
          </p:cNvPr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A34C0C77-1689-6435-8A18-0BA72B17508D}"/>
              </a:ext>
            </a:extLst>
          </p:cNvPr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F69D4968-D53F-5FBB-33AD-92A5D7D010F1}"/>
              </a:ext>
            </a:extLst>
          </p:cNvPr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26E63930-0A14-7A16-BC41-2982E7AD9E00}"/>
              </a:ext>
            </a:extLst>
          </p:cNvPr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11F6D25C-04A0-9B36-2106-3DD5743557A3}"/>
              </a:ext>
            </a:extLst>
          </p:cNvPr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02A4E29D-FFEF-0BE2-42C8-DC75C5B572C0}"/>
              </a:ext>
            </a:extLst>
          </p:cNvPr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85" name="文字方塊 41">
            <a:extLst>
              <a:ext uri="{FF2B5EF4-FFF2-40B4-BE49-F238E27FC236}">
                <a16:creationId xmlns:a16="http://schemas.microsoft.com/office/drawing/2014/main" id="{16F1B72E-8061-B270-C486-2AE45DBB9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Input</a:t>
            </a:r>
            <a:endParaRPr lang="zh-TW" altLang="en-US" sz="2000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C1CC7561-FEBA-153A-00B8-AB26BE2FB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1" y="1874838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DC6DF1BD-A19B-8647-FDEC-501FF7B5C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119438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42">
            <a:extLst>
              <a:ext uri="{FF2B5EF4-FFF2-40B4-BE49-F238E27FC236}">
                <a16:creationId xmlns:a16="http://schemas.microsoft.com/office/drawing/2014/main" id="{0A398F1B-6148-20CB-E945-F6FE40AA9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19735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43">
            <a:extLst>
              <a:ext uri="{FF2B5EF4-FFF2-40B4-BE49-F238E27FC236}">
                <a16:creationId xmlns:a16="http://schemas.microsoft.com/office/drawing/2014/main" id="{8C1BA0DC-811F-E0B2-F2C1-D17FCFF66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1" y="5238751"/>
            <a:ext cx="4219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22">
            <a:extLst>
              <a:ext uri="{FF2B5EF4-FFF2-40B4-BE49-F238E27FC236}">
                <a16:creationId xmlns:a16="http://schemas.microsoft.com/office/drawing/2014/main" id="{3A693ACF-3D6B-D917-CFA3-601D6FA33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 x 28 x 28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B8A0B1C0-C921-8FB2-DCE3-8166049DB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1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25 x 26 x 26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BC1DD31A-628B-4614-8F06-CE9DC7376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25 x 13 x 13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2" name="文字方塊 25">
            <a:extLst>
              <a:ext uri="{FF2B5EF4-FFF2-40B4-BE49-F238E27FC236}">
                <a16:creationId xmlns:a16="http://schemas.microsoft.com/office/drawing/2014/main" id="{96183D70-8288-FBDC-E4A5-B942FB492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50 x 11 x 11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21B85382-2245-0A50-AEED-6ABED9A1D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50 x 5 x 5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cxnSp>
        <p:nvCxnSpPr>
          <p:cNvPr id="24" name="直線單箭頭接點 32">
            <a:extLst>
              <a:ext uri="{FF2B5EF4-FFF2-40B4-BE49-F238E27FC236}">
                <a16:creationId xmlns:a16="http://schemas.microsoft.com/office/drawing/2014/main" id="{E0F7031F-E009-7B68-B4BB-236182135B4A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7096125" y="2151064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id="{6F4E12A5-AA1A-67E7-11B4-82BD457CA112}"/>
              </a:ext>
            </a:extLst>
          </p:cNvPr>
          <p:cNvCxnSpPr/>
          <p:nvPr/>
        </p:nvCxnSpPr>
        <p:spPr>
          <a:xfrm flipH="1" flipV="1">
            <a:off x="7096125" y="3249614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AF96CBCF-862A-9190-4C07-7949580EE843}"/>
              </a:ext>
            </a:extLst>
          </p:cNvPr>
          <p:cNvCxnSpPr/>
          <p:nvPr/>
        </p:nvCxnSpPr>
        <p:spPr>
          <a:xfrm flipH="1" flipV="1">
            <a:off x="7096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4D7E53A5-7E25-0D64-ED9E-2CFE9DD33CD6}"/>
              </a:ext>
            </a:extLst>
          </p:cNvPr>
          <p:cNvCxnSpPr/>
          <p:nvPr/>
        </p:nvCxnSpPr>
        <p:spPr>
          <a:xfrm flipH="1" flipV="1">
            <a:off x="7104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">
            <a:extLst>
              <a:ext uri="{FF2B5EF4-FFF2-40B4-BE49-F238E27FC236}">
                <a16:creationId xmlns:a16="http://schemas.microsoft.com/office/drawing/2014/main" id="{8E8C0F72-1E2D-B6A1-AD5A-05825E362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9" y="2309814"/>
            <a:ext cx="3157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 for each filter?</a:t>
            </a:r>
            <a:endParaRPr lang="zh-TW" altLang="en-US" sz="2000"/>
          </a:p>
        </p:txBody>
      </p:sp>
      <p:sp>
        <p:nvSpPr>
          <p:cNvPr id="29" name="文字方塊 27">
            <a:extLst>
              <a:ext uri="{FF2B5EF4-FFF2-40B4-BE49-F238E27FC236}">
                <a16:creationId xmlns:a16="http://schemas.microsoft.com/office/drawing/2014/main" id="{35D17410-ACBB-0971-C9C2-5E59A031C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6" y="4406901"/>
            <a:ext cx="315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</a:t>
            </a:r>
          </a:p>
          <a:p>
            <a:pPr eaLnBrk="1" hangingPunct="1"/>
            <a:r>
              <a:rPr lang="en-US" altLang="zh-TW" sz="2000"/>
              <a:t>for each filter?</a:t>
            </a:r>
            <a:endParaRPr lang="zh-TW" altLang="en-US"/>
          </a:p>
        </p:txBody>
      </p:sp>
      <p:sp>
        <p:nvSpPr>
          <p:cNvPr id="30" name="文字方塊 3">
            <a:extLst>
              <a:ext uri="{FF2B5EF4-FFF2-40B4-BE49-F238E27FC236}">
                <a16:creationId xmlns:a16="http://schemas.microsoft.com/office/drawing/2014/main" id="{34101D21-AF0E-0B1B-8D04-D533D7CF5BE5}"/>
              </a:ext>
            </a:extLst>
          </p:cNvPr>
          <p:cNvSpPr txBox="1"/>
          <p:nvPr/>
        </p:nvSpPr>
        <p:spPr>
          <a:xfrm>
            <a:off x="4697529" y="2507093"/>
            <a:ext cx="48781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/>
              <a:t>9</a:t>
            </a:r>
            <a:endParaRPr lang="zh-TW" altLang="en-US" sz="2000" dirty="0"/>
          </a:p>
        </p:txBody>
      </p:sp>
      <p:sp>
        <p:nvSpPr>
          <p:cNvPr id="31" name="文字方塊 40">
            <a:extLst>
              <a:ext uri="{FF2B5EF4-FFF2-40B4-BE49-F238E27FC236}">
                <a16:creationId xmlns:a16="http://schemas.microsoft.com/office/drawing/2014/main" id="{A7B4E1D2-9171-F657-10E7-78D0A3A6FEA7}"/>
              </a:ext>
            </a:extLst>
          </p:cNvPr>
          <p:cNvSpPr txBox="1"/>
          <p:nvPr/>
        </p:nvSpPr>
        <p:spPr>
          <a:xfrm>
            <a:off x="4343401" y="4495800"/>
            <a:ext cx="95185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225=</a:t>
            </a:r>
          </a:p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25x9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pic>
        <p:nvPicPr>
          <p:cNvPr id="32" name="圖片 46">
            <a:extLst>
              <a:ext uri="{FF2B5EF4-FFF2-40B4-BE49-F238E27FC236}">
                <a16:creationId xmlns:a16="http://schemas.microsoft.com/office/drawing/2014/main" id="{819E5648-6DD3-1244-DF76-7C041D264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1" y="2132013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3BDD4-EB00-BA27-ED79-83706428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DF3BA-4F3E-E191-B1ED-142A4B13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43916-5553-E457-E9C2-233D9050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DD21FD01-5DD9-DFB5-4288-15125A783510}"/>
              </a:ext>
            </a:extLst>
          </p:cNvPr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>
            <a:extLst>
              <a:ext uri="{FF2B5EF4-FFF2-40B4-BE49-F238E27FC236}">
                <a16:creationId xmlns:a16="http://schemas.microsoft.com/office/drawing/2014/main" id="{6B4F27E8-A0A3-8A3A-6293-F49C6278B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7FFA7371-95F1-BBD8-E057-AECA86CD95B5}"/>
              </a:ext>
            </a:extLst>
          </p:cNvPr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D04D2339-CC22-543E-751F-CBE8BCAFDB14}"/>
              </a:ext>
            </a:extLst>
          </p:cNvPr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96270F69-D943-7691-EB58-7D14D1755786}"/>
              </a:ext>
            </a:extLst>
          </p:cNvPr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CF0C0AF0-9C70-72ED-E400-D74397E3F7DD}"/>
              </a:ext>
            </a:extLst>
          </p:cNvPr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7B247B2A-F9B1-154B-B23E-A61859E89DA0}"/>
              </a:ext>
            </a:extLst>
          </p:cNvPr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93989B57-C89B-1B83-F18C-54B944C14EE2}"/>
              </a:ext>
            </a:extLst>
          </p:cNvPr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3502D820-C4BC-7905-A6B2-BB6D058986C7}"/>
              </a:ext>
            </a:extLst>
          </p:cNvPr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F7A7EFC-D864-7B12-AFEA-CAF69A757EC6}"/>
              </a:ext>
            </a:extLst>
          </p:cNvPr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1CB94495-0315-3C29-6356-856B89FD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914401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BC2396C0-1848-EB2D-59B0-8012FD961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 x 28 x 28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1BE3C3F1-8657-7A49-97E6-CA0A7143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 x 26 x 26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D88A25A1-C664-548A-B304-C9F1FF1C5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 x 13 x 13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312BA96F-8EFF-7CC2-446C-A316009D7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50 x 11 x 11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9" name="文字方塊 26">
            <a:extLst>
              <a:ext uri="{FF2B5EF4-FFF2-40B4-BE49-F238E27FC236}">
                <a16:creationId xmlns:a16="http://schemas.microsoft.com/office/drawing/2014/main" id="{79FF845C-5990-21C6-6DBE-D870F7E1C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50 x 5 x 5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0" name="文字方塊 32">
            <a:extLst>
              <a:ext uri="{FF2B5EF4-FFF2-40B4-BE49-F238E27FC236}">
                <a16:creationId xmlns:a16="http://schemas.microsoft.com/office/drawing/2014/main" id="{06224392-771A-BC3D-F3D2-FBD1C63B83F2}"/>
              </a:ext>
            </a:extLst>
          </p:cNvPr>
          <p:cNvSpPr txBox="1"/>
          <p:nvPr/>
        </p:nvSpPr>
        <p:spPr>
          <a:xfrm>
            <a:off x="4791597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AA67E9E9-6B7A-1FC7-D613-ECB4281B8E19}"/>
              </a:ext>
            </a:extLst>
          </p:cNvPr>
          <p:cNvSpPr/>
          <p:nvPr/>
        </p:nvSpPr>
        <p:spPr>
          <a:xfrm rot="10800000">
            <a:off x="6388100" y="5651501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020E6EB5-35B2-F530-236F-7844717922FD}"/>
              </a:ext>
            </a:extLst>
          </p:cNvPr>
          <p:cNvSpPr/>
          <p:nvPr/>
        </p:nvSpPr>
        <p:spPr>
          <a:xfrm rot="16200000">
            <a:off x="3675857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>
            <a:extLst>
              <a:ext uri="{FF2B5EF4-FFF2-40B4-BE49-F238E27FC236}">
                <a16:creationId xmlns:a16="http://schemas.microsoft.com/office/drawing/2014/main" id="{2E4724CA-9D79-5F02-CEAD-A580725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1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885C5001-2440-831E-141F-79D5B8134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051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1250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grpSp>
        <p:nvGrpSpPr>
          <p:cNvPr id="25" name="群組 40">
            <a:extLst>
              <a:ext uri="{FF2B5EF4-FFF2-40B4-BE49-F238E27FC236}">
                <a16:creationId xmlns:a16="http://schemas.microsoft.com/office/drawing/2014/main" id="{6D619001-C129-1B25-D1CE-6A5BB88E3F08}"/>
              </a:ext>
            </a:extLst>
          </p:cNvPr>
          <p:cNvGrpSpPr>
            <a:grpSpLocks/>
          </p:cNvGrpSpPr>
          <p:nvPr/>
        </p:nvGrpSpPr>
        <p:grpSpPr bwMode="auto">
          <a:xfrm>
            <a:off x="2038351" y="2208214"/>
            <a:ext cx="2906713" cy="3201987"/>
            <a:chOff x="-1595803" y="3999117"/>
            <a:chExt cx="2906568" cy="3201477"/>
          </a:xfrm>
        </p:grpSpPr>
        <p:pic>
          <p:nvPicPr>
            <p:cNvPr id="37925" name="圖片 44">
              <a:extLst>
                <a:ext uri="{FF2B5EF4-FFF2-40B4-BE49-F238E27FC236}">
                  <a16:creationId xmlns:a16="http://schemas.microsoft.com/office/drawing/2014/main" id="{1AFF607F-2DA6-4C28-E818-F27B863F2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>
              <a:extLst>
                <a:ext uri="{FF2B5EF4-FFF2-40B4-BE49-F238E27FC236}">
                  <a16:creationId xmlns:a16="http://schemas.microsoft.com/office/drawing/2014/main" id="{85ED9889-590C-334E-43A4-CB4916C433DA}"/>
                </a:ext>
              </a:extLst>
            </p:cNvPr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>
            <a:extLst>
              <a:ext uri="{FF2B5EF4-FFF2-40B4-BE49-F238E27FC236}">
                <a16:creationId xmlns:a16="http://schemas.microsoft.com/office/drawing/2014/main" id="{6C9F9076-B516-6729-754A-38BA510E9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914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>
            <a:extLst>
              <a:ext uri="{FF2B5EF4-FFF2-40B4-BE49-F238E27FC236}">
                <a16:creationId xmlns:a16="http://schemas.microsoft.com/office/drawing/2014/main" id="{BBED630E-920D-8433-4A42-E9E62493B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FC921-84BA-7939-A80D-67615A0D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806A11-B1AC-3CC1-6BC6-994D33CC6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DD340-899C-A7AD-10D4-59B507A5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523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5951" y="0"/>
            <a:ext cx="6878320" cy="9042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2106295">
              <a:lnSpc>
                <a:spcPts val="5255"/>
              </a:lnSpc>
              <a:spcBef>
                <a:spcPts val="100"/>
              </a:spcBef>
            </a:pPr>
            <a:r>
              <a:rPr sz="4400" spc="-2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400" spc="-2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2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2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4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3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34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4400" spc="-2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21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4400">
              <a:latin typeface="Trebuchet MS"/>
              <a:cs typeface="Trebuchet MS"/>
            </a:endParaRPr>
          </a:p>
          <a:p>
            <a:pPr marL="12700">
              <a:lnSpc>
                <a:spcPts val="1655"/>
              </a:lnSpc>
            </a:pP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import</a:t>
            </a:r>
            <a:r>
              <a:rPr sz="1400" spc="-50" dirty="0">
                <a:solidFill>
                  <a:srgbClr val="F8257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tensorflow</a:t>
            </a:r>
            <a:r>
              <a:rPr sz="1400" spc="-4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2571"/>
                </a:solidFill>
                <a:latin typeface="Courier New"/>
                <a:cs typeface="Courier New"/>
              </a:rPr>
              <a:t>as</a:t>
            </a:r>
            <a:r>
              <a:rPr sz="1400" spc="-55" dirty="0">
                <a:solidFill>
                  <a:srgbClr val="F82571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5951" y="1102318"/>
            <a:ext cx="7138670" cy="508010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spcBef>
                <a:spcPts val="480"/>
              </a:spcBef>
            </a:pPr>
            <a:r>
              <a:rPr sz="1400" spc="-10" dirty="0">
                <a:solidFill>
                  <a:srgbClr val="66D9EE"/>
                </a:solidFill>
                <a:latin typeface="Courier New"/>
                <a:cs typeface="Courier New"/>
              </a:rPr>
              <a:t>def</a:t>
            </a:r>
            <a:r>
              <a:rPr sz="1400" spc="-90" dirty="0">
                <a:solidFill>
                  <a:srgbClr val="66D9E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6E12D"/>
                </a:solidFill>
                <a:latin typeface="Courier New"/>
                <a:cs typeface="Courier New"/>
              </a:rPr>
              <a:t>generate_model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():</a:t>
            </a:r>
            <a:endParaRPr sz="1400">
              <a:latin typeface="Courier New"/>
              <a:cs typeface="Courier New"/>
            </a:endParaRPr>
          </a:p>
          <a:p>
            <a:pPr marL="686435" marR="3605529" indent="-343535">
              <a:lnSpc>
                <a:spcPts val="2180"/>
              </a:lnSpc>
              <a:spcBef>
                <a:spcPts val="40"/>
              </a:spcBef>
            </a:pP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model</a:t>
            </a:r>
            <a:r>
              <a:rPr sz="1400" spc="5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70" dirty="0">
                <a:solidFill>
                  <a:srgbClr val="F8257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Sequential([ </a:t>
            </a:r>
            <a:r>
              <a:rPr sz="1400" spc="-82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75705E"/>
                </a:solidFill>
                <a:latin typeface="Courier New"/>
                <a:cs typeface="Courier New"/>
              </a:rPr>
              <a:t>#</a:t>
            </a:r>
            <a:r>
              <a:rPr sz="1400" spc="-30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first</a:t>
            </a:r>
            <a:r>
              <a:rPr sz="1400" spc="-35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convolutional</a:t>
            </a:r>
            <a:r>
              <a:rPr sz="1400" spc="-150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705E"/>
                </a:solidFill>
                <a:latin typeface="Courier New"/>
                <a:cs typeface="Courier New"/>
              </a:rPr>
              <a:t>layer</a:t>
            </a:r>
            <a:endParaRPr sz="1400">
              <a:latin typeface="Courier New"/>
              <a:cs typeface="Courier New"/>
            </a:endParaRPr>
          </a:p>
          <a:p>
            <a:pPr marL="685800" marR="5080">
              <a:lnSpc>
                <a:spcPts val="2080"/>
              </a:lnSpc>
              <a:spcBef>
                <a:spcPts val="114"/>
              </a:spcBef>
            </a:pP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Conv2D(</a:t>
            </a:r>
            <a:r>
              <a:rPr sz="1400" spc="-15" dirty="0">
                <a:solidFill>
                  <a:srgbClr val="AD81FF"/>
                </a:solidFill>
                <a:latin typeface="Courier New"/>
                <a:cs typeface="Courier New"/>
              </a:rPr>
              <a:t>32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3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filter_size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3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4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activation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5" dirty="0">
                <a:solidFill>
                  <a:srgbClr val="E6DB74"/>
                </a:solidFill>
                <a:latin typeface="Courier New"/>
                <a:cs typeface="Courier New"/>
              </a:rPr>
              <a:t>'relu’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), </a:t>
            </a:r>
            <a:r>
              <a:rPr sz="1400" spc="-83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MaxPool2D(pool_size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5" dirty="0">
                <a:solidFill>
                  <a:srgbClr val="AD81FF"/>
                </a:solidFill>
                <a:latin typeface="Courier New"/>
                <a:cs typeface="Courier New"/>
              </a:rPr>
              <a:t>2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-3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strides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2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),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 marL="686435">
              <a:spcBef>
                <a:spcPts val="930"/>
              </a:spcBef>
            </a:pPr>
            <a:r>
              <a:rPr sz="1400" dirty="0">
                <a:solidFill>
                  <a:srgbClr val="75705E"/>
                </a:solidFill>
                <a:latin typeface="Courier New"/>
                <a:cs typeface="Courier New"/>
              </a:rPr>
              <a:t>#</a:t>
            </a:r>
            <a:r>
              <a:rPr sz="1400" spc="-15" dirty="0">
                <a:solidFill>
                  <a:srgbClr val="75705E"/>
                </a:solidFill>
                <a:latin typeface="Courier New"/>
                <a:cs typeface="Courier New"/>
              </a:rPr>
              <a:t> second</a:t>
            </a:r>
            <a:r>
              <a:rPr sz="1400" spc="-25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convolutional</a:t>
            </a:r>
            <a:r>
              <a:rPr sz="1400" spc="-70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layer</a:t>
            </a:r>
            <a:endParaRPr sz="1400">
              <a:latin typeface="Courier New"/>
              <a:cs typeface="Courier New"/>
            </a:endParaRPr>
          </a:p>
          <a:p>
            <a:pPr marL="685800" marR="5080">
              <a:lnSpc>
                <a:spcPct val="125699"/>
              </a:lnSpc>
            </a:pP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Conv2D(</a:t>
            </a:r>
            <a:r>
              <a:rPr sz="1400" spc="-15" dirty="0">
                <a:solidFill>
                  <a:srgbClr val="AD81FF"/>
                </a:solidFill>
                <a:latin typeface="Courier New"/>
                <a:cs typeface="Courier New"/>
              </a:rPr>
              <a:t>64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3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filter_size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3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4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activation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5" dirty="0">
                <a:solidFill>
                  <a:srgbClr val="E6DB74"/>
                </a:solidFill>
                <a:latin typeface="Courier New"/>
                <a:cs typeface="Courier New"/>
              </a:rPr>
              <a:t>'relu’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), </a:t>
            </a:r>
            <a:r>
              <a:rPr sz="1400" spc="-83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MaxPool2D(pool_size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5" dirty="0">
                <a:solidFill>
                  <a:srgbClr val="AD81FF"/>
                </a:solidFill>
                <a:latin typeface="Courier New"/>
                <a:cs typeface="Courier New"/>
              </a:rPr>
              <a:t>2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-3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strides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2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),</a:t>
            </a:r>
            <a:endParaRPr sz="14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1850">
              <a:latin typeface="Courier New"/>
              <a:cs typeface="Courier New"/>
            </a:endParaRPr>
          </a:p>
          <a:p>
            <a:pPr marL="521970" marR="1647189">
              <a:lnSpc>
                <a:spcPct val="129900"/>
              </a:lnSpc>
            </a:pPr>
            <a:r>
              <a:rPr sz="1400" dirty="0">
                <a:solidFill>
                  <a:srgbClr val="75705E"/>
                </a:solidFill>
                <a:latin typeface="Courier New"/>
                <a:cs typeface="Courier New"/>
              </a:rPr>
              <a:t># 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fully connected classifier </a:t>
            </a:r>
            <a:r>
              <a:rPr sz="1400" spc="-5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Flatten(),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 tf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Dense(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1024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,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activation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5" dirty="0">
                <a:solidFill>
                  <a:srgbClr val="E6DB74"/>
                </a:solidFill>
                <a:latin typeface="Courier New"/>
                <a:cs typeface="Courier New"/>
              </a:rPr>
              <a:t>'relu’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), </a:t>
            </a:r>
            <a:r>
              <a:rPr sz="1400" spc="-83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Dense(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10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-18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activation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E6DB74"/>
                </a:solidFill>
                <a:latin typeface="Courier New"/>
                <a:cs typeface="Courier New"/>
              </a:rPr>
              <a:t>‘softmax’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) </a:t>
            </a:r>
            <a:r>
              <a:rPr sz="1400" spc="-82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75705E"/>
                </a:solidFill>
                <a:latin typeface="Courier New"/>
                <a:cs typeface="Courier New"/>
              </a:rPr>
              <a:t>#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 10</a:t>
            </a:r>
            <a:r>
              <a:rPr sz="1400" spc="-125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705E"/>
                </a:solidFill>
                <a:latin typeface="Courier New"/>
                <a:cs typeface="Courier New"/>
              </a:rPr>
              <a:t>outputs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 marL="262255">
              <a:spcBef>
                <a:spcPts val="1060"/>
              </a:spcBef>
            </a:pP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  <a:p>
            <a:pPr marL="262255">
              <a:spcBef>
                <a:spcPts val="505"/>
              </a:spcBef>
            </a:pPr>
            <a:r>
              <a:rPr sz="1400" spc="-10" dirty="0">
                <a:solidFill>
                  <a:srgbClr val="66D9EE"/>
                </a:solidFill>
                <a:latin typeface="Courier New"/>
                <a:cs typeface="Courier New"/>
              </a:rPr>
              <a:t>return</a:t>
            </a:r>
            <a:r>
              <a:rPr sz="1400" spc="-160" dirty="0">
                <a:solidFill>
                  <a:srgbClr val="66D9EE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model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55519" y="1661156"/>
            <a:ext cx="6583680" cy="1005840"/>
          </a:xfrm>
          <a:custGeom>
            <a:avLst/>
            <a:gdLst/>
            <a:ahLst/>
            <a:cxnLst/>
            <a:rect l="l" t="t" r="r" b="b"/>
            <a:pathLst>
              <a:path w="6583680" h="1005839">
                <a:moveTo>
                  <a:pt x="0" y="119481"/>
                </a:moveTo>
                <a:lnTo>
                  <a:pt x="7734" y="72974"/>
                </a:lnTo>
                <a:lnTo>
                  <a:pt x="28816" y="35001"/>
                </a:lnTo>
                <a:lnTo>
                  <a:pt x="60096" y="9398"/>
                </a:lnTo>
                <a:lnTo>
                  <a:pt x="98399" y="0"/>
                </a:lnTo>
                <a:lnTo>
                  <a:pt x="6485064" y="0"/>
                </a:lnTo>
                <a:lnTo>
                  <a:pt x="6523367" y="9398"/>
                </a:lnTo>
                <a:lnTo>
                  <a:pt x="6554647" y="35001"/>
                </a:lnTo>
                <a:lnTo>
                  <a:pt x="6575729" y="72974"/>
                </a:lnTo>
                <a:lnTo>
                  <a:pt x="6583464" y="119481"/>
                </a:lnTo>
                <a:lnTo>
                  <a:pt x="6583464" y="886345"/>
                </a:lnTo>
                <a:lnTo>
                  <a:pt x="6575729" y="932853"/>
                </a:lnTo>
                <a:lnTo>
                  <a:pt x="6554647" y="970826"/>
                </a:lnTo>
                <a:lnTo>
                  <a:pt x="6523367" y="996442"/>
                </a:lnTo>
                <a:lnTo>
                  <a:pt x="6485064" y="1005827"/>
                </a:lnTo>
                <a:lnTo>
                  <a:pt x="98399" y="1005827"/>
                </a:lnTo>
                <a:lnTo>
                  <a:pt x="60096" y="996442"/>
                </a:lnTo>
                <a:lnTo>
                  <a:pt x="28816" y="970826"/>
                </a:lnTo>
                <a:lnTo>
                  <a:pt x="7734" y="932853"/>
                </a:lnTo>
                <a:lnTo>
                  <a:pt x="0" y="886345"/>
                </a:lnTo>
                <a:lnTo>
                  <a:pt x="0" y="119481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648200" y="4968240"/>
            <a:ext cx="5859780" cy="1813560"/>
            <a:chOff x="3124200" y="4968240"/>
            <a:chExt cx="5859780" cy="18135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4968240"/>
              <a:ext cx="5859779" cy="18135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46576" y="5044437"/>
              <a:ext cx="1622425" cy="1520825"/>
            </a:xfrm>
            <a:custGeom>
              <a:avLst/>
              <a:gdLst/>
              <a:ahLst/>
              <a:cxnLst/>
              <a:rect l="l" t="t" r="r" b="b"/>
              <a:pathLst>
                <a:path w="1622425" h="1520825">
                  <a:moveTo>
                    <a:pt x="0" y="110667"/>
                  </a:moveTo>
                  <a:lnTo>
                    <a:pt x="9499" y="67589"/>
                  </a:lnTo>
                  <a:lnTo>
                    <a:pt x="35420" y="32410"/>
                  </a:lnTo>
                  <a:lnTo>
                    <a:pt x="73875" y="8699"/>
                  </a:lnTo>
                  <a:lnTo>
                    <a:pt x="120954" y="0"/>
                  </a:lnTo>
                  <a:lnTo>
                    <a:pt x="1501241" y="0"/>
                  </a:lnTo>
                  <a:lnTo>
                    <a:pt x="1548320" y="8699"/>
                  </a:lnTo>
                  <a:lnTo>
                    <a:pt x="1586763" y="32410"/>
                  </a:lnTo>
                  <a:lnTo>
                    <a:pt x="1612684" y="67589"/>
                  </a:lnTo>
                  <a:lnTo>
                    <a:pt x="1622196" y="110667"/>
                  </a:lnTo>
                  <a:lnTo>
                    <a:pt x="1622196" y="1409598"/>
                  </a:lnTo>
                  <a:lnTo>
                    <a:pt x="1612684" y="1452664"/>
                  </a:lnTo>
                  <a:lnTo>
                    <a:pt x="1586763" y="1487843"/>
                  </a:lnTo>
                  <a:lnTo>
                    <a:pt x="1548320" y="1511566"/>
                  </a:lnTo>
                  <a:lnTo>
                    <a:pt x="1501241" y="1520253"/>
                  </a:lnTo>
                  <a:lnTo>
                    <a:pt x="120954" y="1520253"/>
                  </a:lnTo>
                  <a:lnTo>
                    <a:pt x="73875" y="1511566"/>
                  </a:lnTo>
                  <a:lnTo>
                    <a:pt x="35420" y="1487843"/>
                  </a:lnTo>
                  <a:lnTo>
                    <a:pt x="9499" y="1452664"/>
                  </a:lnTo>
                  <a:lnTo>
                    <a:pt x="0" y="1409598"/>
                  </a:lnTo>
                  <a:lnTo>
                    <a:pt x="0" y="110667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E11A2F-34A2-1542-48EE-3A6E0EB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0094A1F-CCEC-9BB5-966F-3331330D9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F037AD0-DFA3-A11D-9D61-B641B21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D48FE2-E9FE-4F8D-B125-F58A4AFA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C8E67-FBE7-479A-A19A-1E52D02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EC3D8-F0A0-44F2-A004-D98E8AD8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011FF5-CF35-499D-A831-45EC67AF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7F7CAA-E914-4437-A45D-6D286468B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41146"/>
            <a:ext cx="7659647" cy="286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B6812B-B08B-4ED9-9499-97E8B974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2408739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896C1A-4045-49F1-9111-E955B8A2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265" indent="-457200">
              <a:spcBef>
                <a:spcPts val="370"/>
              </a:spcBef>
              <a:tabLst>
                <a:tab pos="347980" algn="l"/>
                <a:tab pos="349250" algn="l"/>
              </a:tabLst>
            </a:pPr>
            <a:r>
              <a:rPr lang="en-US" spc="25" dirty="0">
                <a:solidFill>
                  <a:srgbClr val="00B0F0"/>
                </a:solidFill>
                <a:latin typeface="Calibri"/>
                <a:cs typeface="Calibri"/>
              </a:rPr>
              <a:t>Regular </a:t>
            </a:r>
            <a:r>
              <a:rPr lang="en-US" spc="20" dirty="0">
                <a:solidFill>
                  <a:srgbClr val="00B0F0"/>
                </a:solidFill>
                <a:latin typeface="Calibri"/>
                <a:cs typeface="Calibri"/>
              </a:rPr>
              <a:t>neural</a:t>
            </a:r>
            <a:r>
              <a:rPr lang="en-US" spc="-1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pc="15" dirty="0">
                <a:solidFill>
                  <a:srgbClr val="00B0F0"/>
                </a:solidFill>
                <a:latin typeface="Calibri"/>
                <a:cs typeface="Calibri"/>
              </a:rPr>
              <a:t>network</a:t>
            </a:r>
            <a:endParaRPr lang="en-US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469265" marR="5080" indent="-457200">
              <a:lnSpc>
                <a:spcPct val="116100"/>
              </a:lnSpc>
              <a:tabLst>
                <a:tab pos="347980" algn="l"/>
                <a:tab pos="349250" algn="l"/>
              </a:tabLst>
            </a:pPr>
            <a:r>
              <a:rPr lang="en-US" dirty="0"/>
              <a:t>This layer takes an input volume from last layer of CNN and outputs an N dimensional vector.</a:t>
            </a:r>
          </a:p>
          <a:p>
            <a:pPr marL="869315" marR="5080" lvl="1" indent="-457200">
              <a:lnSpc>
                <a:spcPct val="116100"/>
              </a:lnSpc>
              <a:tabLst>
                <a:tab pos="347980" algn="l"/>
                <a:tab pos="349250" algn="l"/>
              </a:tabLst>
            </a:pPr>
            <a:r>
              <a:rPr lang="en-US" dirty="0"/>
              <a:t>Where N is the </a:t>
            </a:r>
            <a:r>
              <a:rPr lang="en-US" dirty="0">
                <a:solidFill>
                  <a:srgbClr val="FF0000"/>
                </a:solidFill>
              </a:rPr>
              <a:t>number of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5CF33-C3C5-45FA-A605-58AB10B3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3670A-231E-4884-A350-DCC57F31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52B948-B17D-41A5-8311-6B61A9E1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A3ACA5-BD00-471D-81B4-FFD428C3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468148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D8CB16-E27E-4529-9A7D-CFF40BD6B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265" marR="78105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Pooling is used to progressively </a:t>
            </a:r>
            <a:r>
              <a:rPr lang="en-US" dirty="0">
                <a:solidFill>
                  <a:srgbClr val="FF0000"/>
                </a:solidFill>
              </a:rPr>
              <a:t>reduce the spatial size </a:t>
            </a:r>
            <a:r>
              <a:rPr lang="en-US" dirty="0"/>
              <a:t>of the input</a:t>
            </a:r>
          </a:p>
          <a:p>
            <a:pPr marL="869315" marR="78105" lvl="1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To reduce the amount of parameters and computation </a:t>
            </a:r>
          </a:p>
          <a:p>
            <a:pPr marL="869315" marR="78105" lvl="1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It control overfitting (</a:t>
            </a:r>
            <a:r>
              <a:rPr lang="en-US" dirty="0">
                <a:solidFill>
                  <a:srgbClr val="FF0000"/>
                </a:solidFill>
              </a:rPr>
              <a:t>regularization</a:t>
            </a:r>
            <a:r>
              <a:rPr lang="en-US" dirty="0"/>
              <a:t>). </a:t>
            </a:r>
          </a:p>
          <a:p>
            <a:pPr marL="869315" marR="78105" lvl="1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Invariance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small </a:t>
            </a:r>
            <a:r>
              <a:rPr lang="en-US" spc="20" dirty="0">
                <a:solidFill>
                  <a:srgbClr val="FF0000"/>
                </a:solidFill>
                <a:latin typeface="Calibri"/>
                <a:cs typeface="Calibri"/>
              </a:rPr>
              <a:t>translations </a:t>
            </a:r>
            <a:r>
              <a:rPr lang="en-US" spc="-5" dirty="0">
                <a:latin typeface="Calibri"/>
                <a:cs typeface="Calibri"/>
              </a:rPr>
              <a:t>of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input</a:t>
            </a:r>
            <a:endParaRPr lang="en-US" dirty="0"/>
          </a:p>
          <a:p>
            <a:pPr marL="469265" marR="78105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Commonly insert a Pooling layer in-between successive Conv layers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68593-83C2-428F-9DA8-0E8533D5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19DA-9726-4775-8B39-15C59BDF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C26B98-704C-47C7-86BD-7ECF57A4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Pooling Layer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13EA8B-9947-4D52-B3EC-D4CF55FD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2315304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733801" y="2133600"/>
            <a:ext cx="5137081" cy="4175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7C251-048D-44C9-B953-14E209AB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2E0ED-518D-4F18-A56B-5C38D754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7C721A2-2E4F-4A02-9D2B-CCC50EE7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609601"/>
            <a:ext cx="8229600" cy="838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Pooling Layer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47ADC5A-6A3B-44D6-83EB-53CE7FB84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349764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570E40-AF95-438B-9239-BF1B255C0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3810000"/>
          </a:xfrm>
        </p:spPr>
        <p:txBody>
          <a:bodyPr/>
          <a:lstStyle/>
          <a:p>
            <a:r>
              <a:rPr lang="en-US" i="1" dirty="0"/>
              <a:t>The term “dropout” refers to </a:t>
            </a:r>
            <a:r>
              <a:rPr lang="en-US" i="1" dirty="0">
                <a:solidFill>
                  <a:srgbClr val="00B050"/>
                </a:solidFill>
              </a:rPr>
              <a:t>dropping out units (both hidden and visible)</a:t>
            </a:r>
            <a:r>
              <a:rPr lang="en-US" i="1" dirty="0"/>
              <a:t> in a neural network.</a:t>
            </a:r>
            <a:endParaRPr lang="en-US" dirty="0"/>
          </a:p>
          <a:p>
            <a:r>
              <a:rPr lang="en-US" dirty="0"/>
              <a:t>It is a way to preventing overfitting problem</a:t>
            </a:r>
          </a:p>
          <a:p>
            <a:r>
              <a:rPr lang="en-US" dirty="0"/>
              <a:t>These units are not considered during a </a:t>
            </a:r>
            <a:r>
              <a:rPr lang="en-US" dirty="0">
                <a:solidFill>
                  <a:srgbClr val="00B0F0"/>
                </a:solidFill>
              </a:rPr>
              <a:t>particular forward or backward pass</a:t>
            </a:r>
          </a:p>
          <a:p>
            <a:r>
              <a:rPr lang="en-US" dirty="0"/>
              <a:t>A new </a:t>
            </a:r>
            <a:r>
              <a:rPr lang="en-US" dirty="0">
                <a:solidFill>
                  <a:srgbClr val="FF0000"/>
                </a:solidFill>
              </a:rPr>
              <a:t>hyperparameter is introduced that specifies the probability </a:t>
            </a:r>
            <a:r>
              <a:rPr lang="en-US" dirty="0"/>
              <a:t>at which outputs of the layer are dropped out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9B5C8-D0C2-41F1-A62F-F064BE743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39506-7141-4532-B50F-F32D3FAC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8A1DE9-54A1-40A5-A42E-E8ED3EBA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45893-E78D-46C0-98C9-819044881AE8}"/>
              </a:ext>
            </a:extLst>
          </p:cNvPr>
          <p:cNvSpPr txBox="1"/>
          <p:nvPr/>
        </p:nvSpPr>
        <p:spPr>
          <a:xfrm>
            <a:off x="2362200" y="5825877"/>
            <a:ext cx="7391400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Dropout: A Simple Way to Prevent Neural Networks from Overfitting</a:t>
            </a:r>
            <a:endParaRPr lang="en-US" sz="20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9EC82D2-88B4-4663-AC0A-E20AA773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</p:spTree>
    <p:extLst>
      <p:ext uri="{BB962C8B-B14F-4D97-AF65-F5344CB8AC3E}">
        <p14:creationId xmlns:p14="http://schemas.microsoft.com/office/powerpoint/2010/main" val="4011483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6AAB9F-6C4A-0913-CE32-1B964DC24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https://www.deeplearningbook.org/contents/convnets.html</a:t>
            </a:r>
            <a:endParaRPr lang="en-US" dirty="0"/>
          </a:p>
          <a:p>
            <a:r>
              <a:rPr lang="en-US" dirty="0">
                <a:hlinkClick r:id="rId3"/>
              </a:rPr>
              <a:t>https://www.deeplearningbook.org/contents/mlp.html</a:t>
            </a:r>
            <a:endParaRPr lang="en-US" dirty="0"/>
          </a:p>
          <a:p>
            <a:r>
              <a:rPr lang="en-US" sz="2800" dirty="0">
                <a:hlinkClick r:id="rId4"/>
              </a:rPr>
              <a:t>Dropout: A Simple Way to Prevent Neural Networks from Overfitting</a:t>
            </a:r>
            <a:endParaRPr lang="en-US" sz="2800" dirty="0"/>
          </a:p>
          <a:p>
            <a:r>
              <a:rPr lang="en-US" dirty="0">
                <a:hlinkClick r:id="rId5"/>
              </a:rPr>
              <a:t>https://arxiv.org/abs/1502.03167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C93B8-E574-59A6-B990-0E2A78A1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555AC-956B-1908-B19C-BF3F8851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D023C-340C-4507-C03A-8CBA084B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E09BC7-C023-D8D5-22CC-C600622F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35615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9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Deeper networks </a:t>
            </a:r>
            <a:r>
              <a:rPr lang="en-US" dirty="0"/>
              <a:t>perform better than shallow networks</a:t>
            </a:r>
          </a:p>
          <a:p>
            <a:pPr lvl="1"/>
            <a:r>
              <a:rPr lang="en-US" dirty="0"/>
              <a:t>But only up to some limit: after a certain number of layers, the performance of deeper networks plateaus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vs Shallow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2ABF3-FBAB-4AEA-B542-40712CFD67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1913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Deep vs Shallow Networks</a:t>
            </a:r>
          </a:p>
          <a:p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BD37686-2CBC-4602-94E5-CE6270E69F25}"/>
              </a:ext>
            </a:extLst>
          </p:cNvPr>
          <p:cNvSpPr txBox="1"/>
          <p:nvPr/>
        </p:nvSpPr>
        <p:spPr>
          <a:xfrm>
            <a:off x="3046250" y="6640746"/>
            <a:ext cx="6099501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2" dirty="0"/>
              <a:t>Slide credit: Hung-</a:t>
            </a:r>
            <a:r>
              <a:rPr lang="en-US" sz="882" dirty="0" err="1"/>
              <a:t>yi</a:t>
            </a:r>
            <a:r>
              <a:rPr lang="en-US" sz="882" dirty="0"/>
              <a:t> Lee – Deep Learning Tutorial</a:t>
            </a:r>
          </a:p>
        </p:txBody>
      </p:sp>
      <p:grpSp>
        <p:nvGrpSpPr>
          <p:cNvPr id="94" name="群組 127"/>
          <p:cNvGrpSpPr/>
          <p:nvPr/>
        </p:nvGrpSpPr>
        <p:grpSpPr>
          <a:xfrm>
            <a:off x="1250035" y="3167328"/>
            <a:ext cx="5284636" cy="2825789"/>
            <a:chOff x="-1131502" y="2795203"/>
            <a:chExt cx="5989254" cy="3202561"/>
          </a:xfrm>
        </p:grpSpPr>
        <p:sp>
          <p:nvSpPr>
            <p:cNvPr id="95" name="矩形 3"/>
            <p:cNvSpPr/>
            <p:nvPr/>
          </p:nvSpPr>
          <p:spPr>
            <a:xfrm rot="5400000">
              <a:off x="2252363" y="2404343"/>
              <a:ext cx="714976" cy="4495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sp>
          <p:nvSpPr>
            <p:cNvPr id="96" name="矩形 4"/>
            <p:cNvSpPr/>
            <p:nvPr/>
          </p:nvSpPr>
          <p:spPr>
            <a:xfrm rot="5400000">
              <a:off x="2195397" y="2432167"/>
              <a:ext cx="714976" cy="2017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sp>
          <p:nvSpPr>
            <p:cNvPr id="97" name="矩形 9"/>
            <p:cNvSpPr/>
            <p:nvPr/>
          </p:nvSpPr>
          <p:spPr>
            <a:xfrm rot="5400000">
              <a:off x="2331114" y="4469637"/>
              <a:ext cx="491526" cy="25647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grpSp>
          <p:nvGrpSpPr>
            <p:cNvPr id="98" name="群組 10"/>
            <p:cNvGrpSpPr/>
            <p:nvPr/>
          </p:nvGrpSpPr>
          <p:grpSpPr>
            <a:xfrm>
              <a:off x="1351533" y="3162509"/>
              <a:ext cx="2474555" cy="2765327"/>
              <a:chOff x="1091509" y="3383234"/>
              <a:chExt cx="2474555" cy="2765327"/>
            </a:xfrm>
          </p:grpSpPr>
          <p:sp>
            <p:nvSpPr>
              <p:cNvPr id="114" name="橢圓 11"/>
              <p:cNvSpPr/>
              <p:nvPr/>
            </p:nvSpPr>
            <p:spPr>
              <a:xfrm>
                <a:off x="1091509" y="464616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588"/>
              </a:p>
            </p:txBody>
          </p:sp>
          <p:grpSp>
            <p:nvGrpSpPr>
              <p:cNvPr id="115" name="群組 12"/>
              <p:cNvGrpSpPr/>
              <p:nvPr/>
            </p:nvGrpSpPr>
            <p:grpSpPr>
              <a:xfrm>
                <a:off x="1211127" y="5591689"/>
                <a:ext cx="2283266" cy="556872"/>
                <a:chOff x="755858" y="5735182"/>
                <a:chExt cx="2283266" cy="556872"/>
              </a:xfrm>
            </p:grpSpPr>
            <p:grpSp>
              <p:nvGrpSpPr>
                <p:cNvPr id="135" name="群組 32"/>
                <p:cNvGrpSpPr/>
                <p:nvPr/>
              </p:nvGrpSpPr>
              <p:grpSpPr>
                <a:xfrm>
                  <a:off x="755858" y="5895047"/>
                  <a:ext cx="289125" cy="383103"/>
                  <a:chOff x="2268775" y="3538012"/>
                  <a:chExt cx="289125" cy="383103"/>
                </a:xfrm>
              </p:grpSpPr>
              <p:sp>
                <p:nvSpPr>
                  <p:cNvPr id="143" name="矩形 40"/>
                  <p:cNvSpPr/>
                  <p:nvPr/>
                </p:nvSpPr>
                <p:spPr>
                  <a:xfrm>
                    <a:off x="2268775" y="3617002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588"/>
                  </a:p>
                </p:txBody>
              </p:sp>
              <p:graphicFrame>
                <p:nvGraphicFramePr>
                  <p:cNvPr id="144" name="Object 12"/>
                  <p:cNvGraphicFramePr>
                    <a:graphicFrameLocks noChangeAspect="1"/>
                  </p:cNvGraphicFramePr>
                  <p:nvPr/>
                </p:nvGraphicFramePr>
                <p:xfrm>
                  <a:off x="2279483" y="3538012"/>
                  <a:ext cx="274401" cy="3831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方程式" r:id="rId2" imgW="152280" imgH="215640" progId="Equation.3">
                          <p:embed/>
                        </p:oleObj>
                      </mc:Choice>
                      <mc:Fallback>
                        <p:oleObj name="方程式" r:id="rId2" imgW="152280" imgH="215640" progId="Equation.3">
                          <p:embed/>
                          <p:pic>
                            <p:nvPicPr>
                              <p:cNvPr id="144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79483" y="3538012"/>
                                <a:ext cx="274401" cy="38310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136" name="群組 33"/>
                <p:cNvGrpSpPr/>
                <p:nvPr/>
              </p:nvGrpSpPr>
              <p:grpSpPr>
                <a:xfrm>
                  <a:off x="1456763" y="5895047"/>
                  <a:ext cx="317234" cy="383104"/>
                  <a:chOff x="2263870" y="4021266"/>
                  <a:chExt cx="317234" cy="383104"/>
                </a:xfrm>
              </p:grpSpPr>
              <p:sp>
                <p:nvSpPr>
                  <p:cNvPr id="141" name="矩形 38"/>
                  <p:cNvSpPr/>
                  <p:nvPr/>
                </p:nvSpPr>
                <p:spPr>
                  <a:xfrm>
                    <a:off x="2263870" y="4089974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588"/>
                  </a:p>
                </p:txBody>
              </p:sp>
              <p:graphicFrame>
                <p:nvGraphicFramePr>
                  <p:cNvPr id="142" name="Object 12"/>
                  <p:cNvGraphicFramePr>
                    <a:graphicFrameLocks noChangeAspect="1"/>
                  </p:cNvGraphicFramePr>
                  <p:nvPr/>
                </p:nvGraphicFramePr>
                <p:xfrm>
                  <a:off x="2283948" y="4021266"/>
                  <a:ext cx="297156" cy="38310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方程式" r:id="rId4" imgW="164880" imgH="215640" progId="Equation.3">
                          <p:embed/>
                        </p:oleObj>
                      </mc:Choice>
                      <mc:Fallback>
                        <p:oleObj name="方程式" r:id="rId4" imgW="164880" imgH="215640" progId="Equation.3">
                          <p:embed/>
                          <p:pic>
                            <p:nvPicPr>
                              <p:cNvPr id="142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3948" y="4021266"/>
                                <a:ext cx="297156" cy="38310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137" name="文字方塊 34"/>
                <p:cNvSpPr txBox="1"/>
                <p:nvPr/>
              </p:nvSpPr>
              <p:spPr>
                <a:xfrm>
                  <a:off x="1728860" y="5735182"/>
                  <a:ext cx="1061391" cy="5355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71" dirty="0"/>
                    <a:t>……</a:t>
                  </a:r>
                  <a:endParaRPr lang="zh-TW" altLang="en-US" sz="2471" dirty="0"/>
                </a:p>
              </p:txBody>
            </p:sp>
            <p:grpSp>
              <p:nvGrpSpPr>
                <p:cNvPr id="138" name="群組 35"/>
                <p:cNvGrpSpPr/>
                <p:nvPr/>
              </p:nvGrpSpPr>
              <p:grpSpPr>
                <a:xfrm>
                  <a:off x="2687405" y="5886570"/>
                  <a:ext cx="351719" cy="405484"/>
                  <a:chOff x="2257778" y="5192060"/>
                  <a:chExt cx="351719" cy="405484"/>
                </a:xfrm>
              </p:grpSpPr>
              <p:sp>
                <p:nvSpPr>
                  <p:cNvPr id="139" name="矩形 36"/>
                  <p:cNvSpPr/>
                  <p:nvPr/>
                </p:nvSpPr>
                <p:spPr>
                  <a:xfrm>
                    <a:off x="2257778" y="5273306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588"/>
                  </a:p>
                </p:txBody>
              </p:sp>
              <p:graphicFrame>
                <p:nvGraphicFramePr>
                  <p:cNvPr id="140" name="Object 12"/>
                  <p:cNvGraphicFramePr>
                    <a:graphicFrameLocks noChangeAspect="1"/>
                  </p:cNvGraphicFramePr>
                  <p:nvPr/>
                </p:nvGraphicFramePr>
                <p:xfrm>
                  <a:off x="2266830" y="5192060"/>
                  <a:ext cx="342667" cy="4054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方程式" r:id="rId6" imgW="190440" imgH="228600" progId="Equation.3">
                          <p:embed/>
                        </p:oleObj>
                      </mc:Choice>
                      <mc:Fallback>
                        <p:oleObj name="方程式" r:id="rId6" imgW="190440" imgH="228600" progId="Equation.3">
                          <p:embed/>
                          <p:pic>
                            <p:nvPicPr>
                              <p:cNvPr id="140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66830" y="5192060"/>
                                <a:ext cx="342667" cy="4054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116" name="橢圓 13"/>
              <p:cNvSpPr/>
              <p:nvPr/>
            </p:nvSpPr>
            <p:spPr>
              <a:xfrm>
                <a:off x="1836539" y="466652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588"/>
              </a:p>
            </p:txBody>
          </p:sp>
          <p:sp>
            <p:nvSpPr>
              <p:cNvPr id="117" name="橢圓 14"/>
              <p:cNvSpPr/>
              <p:nvPr/>
            </p:nvSpPr>
            <p:spPr>
              <a:xfrm>
                <a:off x="3081948" y="465396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588"/>
              </a:p>
            </p:txBody>
          </p:sp>
          <p:sp>
            <p:nvSpPr>
              <p:cNvPr id="118" name="文字方塊 15"/>
              <p:cNvSpPr txBox="1"/>
              <p:nvPr/>
            </p:nvSpPr>
            <p:spPr>
              <a:xfrm>
                <a:off x="2186531" y="4544968"/>
                <a:ext cx="1061392" cy="535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71" dirty="0"/>
                  <a:t>……</a:t>
                </a:r>
                <a:endParaRPr lang="zh-TW" altLang="en-US" sz="2471" dirty="0"/>
              </a:p>
            </p:txBody>
          </p:sp>
          <p:sp>
            <p:nvSpPr>
              <p:cNvPr id="119" name="橢圓 16"/>
              <p:cNvSpPr/>
              <p:nvPr/>
            </p:nvSpPr>
            <p:spPr>
              <a:xfrm>
                <a:off x="1513734" y="3397463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588"/>
              </a:p>
            </p:txBody>
          </p:sp>
          <p:sp>
            <p:nvSpPr>
              <p:cNvPr id="120" name="橢圓 17"/>
              <p:cNvSpPr/>
              <p:nvPr/>
            </p:nvSpPr>
            <p:spPr>
              <a:xfrm>
                <a:off x="2627689" y="3383234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588"/>
              </a:p>
            </p:txBody>
          </p:sp>
          <p:cxnSp>
            <p:nvCxnSpPr>
              <p:cNvPr id="121" name="直線單箭頭接點 18"/>
              <p:cNvCxnSpPr>
                <a:endCxn id="114" idx="4"/>
              </p:cNvCxnSpPr>
              <p:nvPr/>
            </p:nvCxnSpPr>
            <p:spPr>
              <a:xfrm flipV="1">
                <a:off x="1333567" y="512231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19"/>
              <p:cNvCxnSpPr/>
              <p:nvPr/>
            </p:nvCxnSpPr>
            <p:spPr>
              <a:xfrm flipV="1">
                <a:off x="2078597" y="5112033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20"/>
              <p:cNvCxnSpPr/>
              <p:nvPr/>
            </p:nvCxnSpPr>
            <p:spPr>
              <a:xfrm flipV="1">
                <a:off x="3303861" y="512844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單箭頭接點 21"/>
              <p:cNvCxnSpPr>
                <a:endCxn id="116" idx="4"/>
              </p:cNvCxnSpPr>
              <p:nvPr/>
            </p:nvCxnSpPr>
            <p:spPr>
              <a:xfrm flipH="1" flipV="1">
                <a:off x="2078597" y="5142674"/>
                <a:ext cx="1164518" cy="6878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單箭頭接點 22"/>
              <p:cNvCxnSpPr/>
              <p:nvPr/>
            </p:nvCxnSpPr>
            <p:spPr>
              <a:xfrm flipH="1" flipV="1">
                <a:off x="1349851" y="5128445"/>
                <a:ext cx="1951605" cy="7327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單箭頭接點 23"/>
              <p:cNvCxnSpPr>
                <a:endCxn id="116" idx="4"/>
              </p:cNvCxnSpPr>
              <p:nvPr/>
            </p:nvCxnSpPr>
            <p:spPr>
              <a:xfrm flipV="1">
                <a:off x="1337430" y="5142674"/>
                <a:ext cx="741167" cy="7310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單箭頭接點 24"/>
              <p:cNvCxnSpPr>
                <a:endCxn id="117" idx="4"/>
              </p:cNvCxnSpPr>
              <p:nvPr/>
            </p:nvCxnSpPr>
            <p:spPr>
              <a:xfrm flipV="1">
                <a:off x="2071100" y="5130113"/>
                <a:ext cx="1252906" cy="7133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單箭頭接點 25"/>
              <p:cNvCxnSpPr>
                <a:endCxn id="114" idx="4"/>
              </p:cNvCxnSpPr>
              <p:nvPr/>
            </p:nvCxnSpPr>
            <p:spPr>
              <a:xfrm flipH="1" flipV="1">
                <a:off x="1333567" y="5122315"/>
                <a:ext cx="664283" cy="7211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單箭頭接點 26"/>
              <p:cNvCxnSpPr>
                <a:stCxn id="114" idx="0"/>
                <a:endCxn id="119" idx="4"/>
              </p:cNvCxnSpPr>
              <p:nvPr/>
            </p:nvCxnSpPr>
            <p:spPr>
              <a:xfrm flipV="1">
                <a:off x="1333567" y="3873610"/>
                <a:ext cx="422225" cy="77255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單箭頭接點 27"/>
              <p:cNvCxnSpPr>
                <a:stCxn id="116" idx="0"/>
                <a:endCxn id="119" idx="4"/>
              </p:cNvCxnSpPr>
              <p:nvPr/>
            </p:nvCxnSpPr>
            <p:spPr>
              <a:xfrm flipH="1" flipV="1">
                <a:off x="1755792" y="3873610"/>
                <a:ext cx="322805" cy="7929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單箭頭接點 28"/>
              <p:cNvCxnSpPr>
                <a:stCxn id="117" idx="0"/>
                <a:endCxn id="119" idx="4"/>
              </p:cNvCxnSpPr>
              <p:nvPr/>
            </p:nvCxnSpPr>
            <p:spPr>
              <a:xfrm flipH="1" flipV="1">
                <a:off x="1755792" y="3873610"/>
                <a:ext cx="1568214" cy="780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單箭頭接點 29"/>
              <p:cNvCxnSpPr>
                <a:stCxn id="117" idx="0"/>
                <a:endCxn id="120" idx="4"/>
              </p:cNvCxnSpPr>
              <p:nvPr/>
            </p:nvCxnSpPr>
            <p:spPr>
              <a:xfrm flipH="1" flipV="1">
                <a:off x="2869747" y="3859381"/>
                <a:ext cx="454259" cy="794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單箭頭接點 30"/>
              <p:cNvCxnSpPr>
                <a:stCxn id="116" idx="0"/>
                <a:endCxn id="120" idx="4"/>
              </p:cNvCxnSpPr>
              <p:nvPr/>
            </p:nvCxnSpPr>
            <p:spPr>
              <a:xfrm flipV="1">
                <a:off x="2078597" y="3859381"/>
                <a:ext cx="791150" cy="807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單箭頭接點 31"/>
              <p:cNvCxnSpPr>
                <a:stCxn id="114" idx="0"/>
                <a:endCxn id="120" idx="4"/>
              </p:cNvCxnSpPr>
              <p:nvPr/>
            </p:nvCxnSpPr>
            <p:spPr>
              <a:xfrm flipV="1">
                <a:off x="1333567" y="3859381"/>
                <a:ext cx="1536180" cy="786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文字方塊 86"/>
            <p:cNvSpPr txBox="1"/>
            <p:nvPr/>
          </p:nvSpPr>
          <p:spPr>
            <a:xfrm>
              <a:off x="-1131502" y="3146088"/>
              <a:ext cx="2177320" cy="535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71" dirty="0"/>
                <a:t>Shallow NN</a:t>
              </a:r>
              <a:endParaRPr lang="zh-TW" altLang="en-US" sz="2471" dirty="0"/>
            </a:p>
          </p:txBody>
        </p:sp>
        <p:cxnSp>
          <p:nvCxnSpPr>
            <p:cNvPr id="100" name="直線單箭頭接點 88"/>
            <p:cNvCxnSpPr/>
            <p:nvPr/>
          </p:nvCxnSpPr>
          <p:spPr>
            <a:xfrm flipV="1">
              <a:off x="2022770" y="2826808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89"/>
            <p:cNvCxnSpPr/>
            <p:nvPr/>
          </p:nvCxnSpPr>
          <p:spPr>
            <a:xfrm flipV="1">
              <a:off x="3151277" y="2795203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橢圓 92"/>
            <p:cNvSpPr/>
            <p:nvPr/>
          </p:nvSpPr>
          <p:spPr>
            <a:xfrm>
              <a:off x="533220" y="4405331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sp>
          <p:nvSpPr>
            <p:cNvPr id="103" name="橢圓 93"/>
            <p:cNvSpPr/>
            <p:nvPr/>
          </p:nvSpPr>
          <p:spPr>
            <a:xfrm>
              <a:off x="4195437" y="4450170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cxnSp>
          <p:nvCxnSpPr>
            <p:cNvPr id="104" name="直線單箭頭接點 94"/>
            <p:cNvCxnSpPr>
              <a:endCxn id="103" idx="3"/>
            </p:cNvCxnSpPr>
            <p:nvPr/>
          </p:nvCxnSpPr>
          <p:spPr>
            <a:xfrm flipV="1">
              <a:off x="3541139" y="4856587"/>
              <a:ext cx="725195" cy="8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98"/>
            <p:cNvCxnSpPr>
              <a:endCxn id="102" idx="4"/>
            </p:cNvCxnSpPr>
            <p:nvPr/>
          </p:nvCxnSpPr>
          <p:spPr>
            <a:xfrm flipH="1" flipV="1">
              <a:off x="775278" y="4881478"/>
              <a:ext cx="2819573" cy="8062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102"/>
            <p:cNvCxnSpPr>
              <a:endCxn id="103" idx="3"/>
            </p:cNvCxnSpPr>
            <p:nvPr/>
          </p:nvCxnSpPr>
          <p:spPr>
            <a:xfrm flipV="1">
              <a:off x="2346118" y="4856587"/>
              <a:ext cx="1920216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>
              <a:endCxn id="102" idx="4"/>
            </p:cNvCxnSpPr>
            <p:nvPr/>
          </p:nvCxnSpPr>
          <p:spPr>
            <a:xfrm flipH="1" flipV="1">
              <a:off x="775278" y="4881478"/>
              <a:ext cx="1565332" cy="79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9"/>
            <p:cNvCxnSpPr>
              <a:endCxn id="103" idx="3"/>
            </p:cNvCxnSpPr>
            <p:nvPr/>
          </p:nvCxnSpPr>
          <p:spPr>
            <a:xfrm flipV="1">
              <a:off x="1577134" y="4856587"/>
              <a:ext cx="2689200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單箭頭接點 112"/>
            <p:cNvCxnSpPr>
              <a:endCxn id="102" idx="4"/>
            </p:cNvCxnSpPr>
            <p:nvPr/>
          </p:nvCxnSpPr>
          <p:spPr>
            <a:xfrm flipH="1" flipV="1">
              <a:off x="775278" y="4881478"/>
              <a:ext cx="803632" cy="7589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15"/>
            <p:cNvCxnSpPr>
              <a:stCxn id="103" idx="0"/>
            </p:cNvCxnSpPr>
            <p:nvPr/>
          </p:nvCxnSpPr>
          <p:spPr>
            <a:xfrm flipH="1" flipV="1">
              <a:off x="3222223" y="3701326"/>
              <a:ext cx="1215272" cy="748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單箭頭接點 118"/>
            <p:cNvCxnSpPr>
              <a:stCxn id="103" idx="0"/>
            </p:cNvCxnSpPr>
            <p:nvPr/>
          </p:nvCxnSpPr>
          <p:spPr>
            <a:xfrm flipH="1" flipV="1">
              <a:off x="2117281" y="3675932"/>
              <a:ext cx="2320214" cy="7742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單箭頭接點 121"/>
            <p:cNvCxnSpPr>
              <a:endCxn id="120" idx="4"/>
            </p:cNvCxnSpPr>
            <p:nvPr/>
          </p:nvCxnSpPr>
          <p:spPr>
            <a:xfrm flipV="1">
              <a:off x="856319" y="3638656"/>
              <a:ext cx="2273452" cy="8115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單箭頭接點 123"/>
            <p:cNvCxnSpPr>
              <a:stCxn id="102" idx="0"/>
            </p:cNvCxnSpPr>
            <p:nvPr/>
          </p:nvCxnSpPr>
          <p:spPr>
            <a:xfrm flipV="1">
              <a:off x="775278" y="3679127"/>
              <a:ext cx="1189281" cy="7262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TextBox 144"/>
          <p:cNvSpPr txBox="1"/>
          <p:nvPr/>
        </p:nvSpPr>
        <p:spPr>
          <a:xfrm>
            <a:off x="3681615" y="6097532"/>
            <a:ext cx="1622286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88" dirty="0"/>
              <a:t>input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681615" y="2818456"/>
            <a:ext cx="1622286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88" dirty="0"/>
              <a:t>output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657" y="2577419"/>
            <a:ext cx="1843200" cy="3701146"/>
          </a:xfrm>
          <a:prstGeom prst="rect">
            <a:avLst/>
          </a:prstGeom>
        </p:spPr>
      </p:pic>
      <p:sp>
        <p:nvSpPr>
          <p:cNvPr id="148" name="文字方塊 87"/>
          <p:cNvSpPr txBox="1"/>
          <p:nvPr/>
        </p:nvSpPr>
        <p:spPr>
          <a:xfrm>
            <a:off x="8955140" y="3470653"/>
            <a:ext cx="2627259" cy="123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71" dirty="0"/>
              <a:t>Deep 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71" dirty="0">
                <a:solidFill>
                  <a:srgbClr val="FF0000"/>
                </a:solidFill>
              </a:rPr>
              <a:t>#Layer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71" dirty="0">
                <a:solidFill>
                  <a:srgbClr val="FF0000"/>
                </a:solidFill>
              </a:rPr>
              <a:t>Representation</a:t>
            </a:r>
            <a:endParaRPr lang="zh-TW" altLang="en-US" sz="2471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800DB-44F5-BDE0-64A8-0D8368786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21507-8984-AC12-828D-38D1ECCB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1BBEA-E897-2F0F-9DCC-E109440C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19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14400" y="3168672"/>
            <a:ext cx="8892818" cy="520655"/>
          </a:xfrm>
          <a:prstGeom prst="rect">
            <a:avLst/>
          </a:prstGeom>
        </p:spPr>
        <p:txBody>
          <a:bodyPr vert="horz" wrap="square" lIns="0" tIns="33020" rIns="0" bIns="0" rtlCol="0" anchor="ctr">
            <a:spAutoFit/>
          </a:bodyPr>
          <a:lstStyle/>
          <a:p>
            <a:pPr marL="1085850" marR="5080" indent="-1073785">
              <a:lnSpc>
                <a:spcPts val="3800"/>
              </a:lnSpc>
              <a:spcBef>
                <a:spcPts val="260"/>
              </a:spcBef>
            </a:pPr>
            <a:r>
              <a:rPr spc="-5" dirty="0">
                <a:solidFill>
                  <a:srgbClr val="00B0F0"/>
                </a:solidFill>
              </a:rPr>
              <a:t>Introduction to Convolutional  </a:t>
            </a:r>
            <a:r>
              <a:rPr dirty="0">
                <a:solidFill>
                  <a:srgbClr val="00B0F0"/>
                </a:solidFill>
              </a:rPr>
              <a:t>Neural</a:t>
            </a:r>
            <a:r>
              <a:rPr spc="-1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EE322-26C3-458D-965E-AFC240B321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CA08F-71BD-48FD-BFF0-51E4D06F5AA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2/3/2025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6546-2FE4-4671-B3CA-F608A89D90F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365901" y="6477000"/>
            <a:ext cx="4298316" cy="457200"/>
          </a:xfrm>
        </p:spPr>
        <p:txBody>
          <a:bodyPr/>
          <a:lstStyle/>
          <a:p>
            <a:pPr marL="12700">
              <a:lnSpc>
                <a:spcPts val="2090"/>
              </a:lnSpc>
            </a:pPr>
            <a:r>
              <a:rPr lang="en-US" sz="1400" b="1" spc="-5">
                <a:solidFill>
                  <a:schemeClr val="bg1"/>
                </a:solidFill>
              </a:rPr>
              <a:t>Presented by Dr. Muhammad Nouman Noor</a:t>
            </a:r>
            <a:endParaRPr lang="en-US" sz="1400" b="1"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38A86-2C01-F81A-6828-780949AF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1019-1DC2-8793-A842-8DFC0DA7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Presented by Dr. Muhammad Nouman Noor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1AE21-DCF7-3557-7EFA-CE804B91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85E16AD-687D-FE26-BDD8-C273CF1C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 and Dot Product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91467B-016C-F6A5-9ADF-826510DD2B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95600"/>
            <a:ext cx="6284199" cy="236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37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40053-5345-9EEA-2FC5-F717490D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AD94C7-AE55-2CF5-9C6D-EE481801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A20AC-7164-7D33-D410-2C233D922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1AF0E-0C30-9749-581E-C2AA0FB0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D3336B-5013-359D-F212-F62C6DC7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3770E-664D-4A1B-46ED-D8A38E6799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59"/>
          <a:stretch/>
        </p:blipFill>
        <p:spPr bwMode="auto">
          <a:xfrm>
            <a:off x="2072922" y="1600200"/>
            <a:ext cx="295627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523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21644</TotalTime>
  <Words>3143</Words>
  <Application>Microsoft Office PowerPoint</Application>
  <PresentationFormat>Widescreen</PresentationFormat>
  <Paragraphs>1318</Paragraphs>
  <Slides>59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Carlito</vt:lpstr>
      <vt:lpstr>SimSun</vt:lpstr>
      <vt:lpstr>arial</vt:lpstr>
      <vt:lpstr>arial</vt:lpstr>
      <vt:lpstr>Calibri</vt:lpstr>
      <vt:lpstr>Cambria Math</vt:lpstr>
      <vt:lpstr>Courier New</vt:lpstr>
      <vt:lpstr>Garamond</vt:lpstr>
      <vt:lpstr>times</vt:lpstr>
      <vt:lpstr>Trebuchet MS</vt:lpstr>
      <vt:lpstr>Wingdings</vt:lpstr>
      <vt:lpstr>Office Theme</vt:lpstr>
      <vt:lpstr>方程式</vt:lpstr>
      <vt:lpstr>PowerPoint Presentation</vt:lpstr>
      <vt:lpstr>Goals</vt:lpstr>
      <vt:lpstr>Matrix Operation</vt:lpstr>
      <vt:lpstr>Matrix Operation</vt:lpstr>
      <vt:lpstr>Softmax Layer</vt:lpstr>
      <vt:lpstr>Deep vs Shallow Networks</vt:lpstr>
      <vt:lpstr>Introduction to Convolutional  Neural Networks</vt:lpstr>
      <vt:lpstr>Multiplication and Dot Product </vt:lpstr>
      <vt:lpstr>Convolution Operation</vt:lpstr>
      <vt:lpstr>Convolution Operation in 1D</vt:lpstr>
      <vt:lpstr>Convolution in 1D</vt:lpstr>
      <vt:lpstr>Convolution Operation</vt:lpstr>
      <vt:lpstr>Convolution Operation</vt:lpstr>
      <vt:lpstr>Convolution</vt:lpstr>
      <vt:lpstr>What are CNNs ?</vt:lpstr>
      <vt:lpstr>Smaller Network: CNN</vt:lpstr>
      <vt:lpstr>Convolutional Neural Networks (CNNs)</vt:lpstr>
      <vt:lpstr>CNN architecture</vt:lpstr>
      <vt:lpstr>Convolutional Neural Networks (CovNet)</vt:lpstr>
      <vt:lpstr>A convolutional layer</vt:lpstr>
      <vt:lpstr>Fully Connected Layer</vt:lpstr>
      <vt:lpstr>The convolution operation</vt:lpstr>
      <vt:lpstr>The convolution operation</vt:lpstr>
      <vt:lpstr>Convolution</vt:lpstr>
      <vt:lpstr>Convolution</vt:lpstr>
      <vt:lpstr>Convolution</vt:lpstr>
      <vt:lpstr>Convolution</vt:lpstr>
      <vt:lpstr>Convolution</vt:lpstr>
      <vt:lpstr>Color image: RGB 3 channels</vt:lpstr>
      <vt:lpstr>Convolution Layer 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For example, if we had 6 5x5 filters, we’ll get 6 separate activation maps:</vt:lpstr>
      <vt:lpstr>Preview: ConvNet is a sequence of Convolutional Layers, interspersed with  activation functions</vt:lpstr>
      <vt:lpstr>PowerPoint Presentation</vt:lpstr>
      <vt:lpstr>PowerPoint Presentation</vt:lpstr>
      <vt:lpstr>PowerPoint Presentation</vt:lpstr>
      <vt:lpstr>Visualize the Results</vt:lpstr>
      <vt:lpstr>Preview</vt:lpstr>
      <vt:lpstr>PowerPoint Presentation</vt:lpstr>
      <vt:lpstr>one filter =&gt; one activation map</vt:lpstr>
      <vt:lpstr>PowerPoint Presentation</vt:lpstr>
      <vt:lpstr>The whole CNN</vt:lpstr>
      <vt:lpstr>Flattening</vt:lpstr>
      <vt:lpstr>PowerPoint Presentation</vt:lpstr>
      <vt:lpstr>PowerPoint Presentation</vt:lpstr>
      <vt:lpstr>PowerPoint Presentation</vt:lpstr>
      <vt:lpstr>Putting it all together import tensorflow as tf</vt:lpstr>
      <vt:lpstr>Fully Connected Layers</vt:lpstr>
      <vt:lpstr>Fully Connected Layers</vt:lpstr>
      <vt:lpstr>Pooling Layer</vt:lpstr>
      <vt:lpstr>Pooling Layer</vt:lpstr>
      <vt:lpstr>Dropout</vt:lpstr>
      <vt:lpstr>References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01-243172-020</cp:lastModifiedBy>
  <cp:revision>1468</cp:revision>
  <dcterms:created xsi:type="dcterms:W3CDTF">2006-08-16T00:00:00Z</dcterms:created>
  <dcterms:modified xsi:type="dcterms:W3CDTF">2025-08-20T11:46:26Z</dcterms:modified>
</cp:coreProperties>
</file>